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sldIdLst>
    <p:sldId id="256" r:id="rId2"/>
    <p:sldId id="257" r:id="rId3"/>
    <p:sldId id="277" r:id="rId4"/>
    <p:sldId id="295" r:id="rId5"/>
    <p:sldId id="302" r:id="rId6"/>
    <p:sldId id="296" r:id="rId7"/>
    <p:sldId id="276" r:id="rId8"/>
    <p:sldId id="279" r:id="rId9"/>
    <p:sldId id="280" r:id="rId10"/>
    <p:sldId id="301" r:id="rId11"/>
    <p:sldId id="278" r:id="rId12"/>
    <p:sldId id="300" r:id="rId13"/>
    <p:sldId id="281" r:id="rId14"/>
    <p:sldId id="291" r:id="rId15"/>
    <p:sldId id="289" r:id="rId16"/>
    <p:sldId id="284" r:id="rId17"/>
    <p:sldId id="285" r:id="rId18"/>
    <p:sldId id="287" r:id="rId19"/>
    <p:sldId id="308" r:id="rId20"/>
    <p:sldId id="303" r:id="rId21"/>
    <p:sldId id="304" r:id="rId22"/>
    <p:sldId id="309" r:id="rId23"/>
    <p:sldId id="311" r:id="rId24"/>
    <p:sldId id="312" r:id="rId25"/>
    <p:sldId id="313" r:id="rId26"/>
  </p:sldIdLst>
  <p:sldSz cx="9144000" cy="6858000" type="screen4x3"/>
  <p:notesSz cx="6858000" cy="9144000"/>
  <p:embeddedFontLst>
    <p:embeddedFont>
      <p:font typeface="Calibri" pitchFamily="34" charset="0"/>
      <p:regular r:id="rId27"/>
      <p:bold r:id="rId28"/>
      <p:italic r:id="rId29"/>
      <p:boldItalic r:id="rId30"/>
    </p:embeddedFont>
    <p:embeddedFont>
      <p:font typeface="Segoe Script"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Knight Curtis" initials="NKC" lastIdx="1" clrIdx="0"/>
  <p:cmAuthor id="1" name="Nancy Knight" initials="N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29" autoAdjust="0"/>
  </p:normalViewPr>
  <p:slideViewPr>
    <p:cSldViewPr>
      <p:cViewPr varScale="1">
        <p:scale>
          <a:sx n="114" d="100"/>
          <a:sy n="114" d="100"/>
        </p:scale>
        <p:origin x="-120"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104654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269630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128644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69592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288703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389857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3515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10233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352958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37044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4317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B09-EDB2-494A-974D-DEFE5C1CDD4C}" type="slidenum">
              <a:rPr lang="en-US" smtClean="0"/>
              <a:pPr/>
              <a:t>‹#›</a:t>
            </a:fld>
            <a:endParaRPr lang="en-US" dirty="0"/>
          </a:p>
        </p:txBody>
      </p:sp>
    </p:spTree>
    <p:extLst>
      <p:ext uri="{BB962C8B-B14F-4D97-AF65-F5344CB8AC3E}">
        <p14:creationId xmlns="" xmlns:p14="http://schemas.microsoft.com/office/powerpoint/2010/main" val="35948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hyperlink" Target="http://www.elevationprep.org/" TargetMode="Externa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2.png"/><Relationship Id="rId7" Type="http://schemas.openxmlformats.org/officeDocument/2006/relationships/image" Target="../media/image8.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ringling.edu/"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pic>
        <p:nvPicPr>
          <p:cNvPr id="29" name="Picture 28" descr="photographer.jpg"/>
          <p:cNvPicPr>
            <a:picLocks noChangeAspect="1"/>
          </p:cNvPicPr>
          <p:nvPr/>
        </p:nvPicPr>
        <p:blipFill>
          <a:blip r:embed="rId2" cstate="print"/>
          <a:stretch>
            <a:fillRect/>
          </a:stretch>
        </p:blipFill>
        <p:spPr>
          <a:xfrm rot="500141">
            <a:off x="5782189" y="4622074"/>
            <a:ext cx="2912497" cy="1636086"/>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 name="Picture 33" descr="equipment.jpg"/>
          <p:cNvPicPr>
            <a:picLocks noChangeAspect="1"/>
          </p:cNvPicPr>
          <p:nvPr/>
        </p:nvPicPr>
        <p:blipFill>
          <a:blip r:embed="rId3" cstate="print"/>
          <a:stretch>
            <a:fillRect/>
          </a:stretch>
        </p:blipFill>
        <p:spPr>
          <a:xfrm rot="21780000">
            <a:off x="2667000" y="4569871"/>
            <a:ext cx="2971800" cy="1794178"/>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34" descr="Untitled-5.jpg"/>
          <p:cNvPicPr>
            <a:picLocks noChangeAspect="1"/>
          </p:cNvPicPr>
          <p:nvPr/>
        </p:nvPicPr>
        <p:blipFill>
          <a:blip r:embed="rId4" cstate="print"/>
          <a:stretch>
            <a:fillRect/>
          </a:stretch>
        </p:blipFill>
        <p:spPr>
          <a:xfrm>
            <a:off x="1295400" y="1143001"/>
            <a:ext cx="3504674" cy="21335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26" descr="Girl taking photo.jpg"/>
          <p:cNvPicPr>
            <a:picLocks noChangeAspect="1"/>
          </p:cNvPicPr>
          <p:nvPr/>
        </p:nvPicPr>
        <p:blipFill>
          <a:blip r:embed="rId5" cstate="print"/>
          <a:stretch>
            <a:fillRect/>
          </a:stretch>
        </p:blipFill>
        <p:spPr>
          <a:xfrm rot="240000">
            <a:off x="381000" y="4574624"/>
            <a:ext cx="2258423" cy="1684792"/>
          </a:xfrm>
          <a:prstGeom prst="rect">
            <a:avLst/>
          </a:prstGeom>
          <a:solidFill>
            <a:srgbClr val="FFFFFF">
              <a:shade val="85000"/>
            </a:srgbClr>
          </a:solidFill>
          <a:ln w="1016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descr="class-2.jpg"/>
          <p:cNvPicPr>
            <a:picLocks noChangeAspect="1"/>
          </p:cNvPicPr>
          <p:nvPr/>
        </p:nvPicPr>
        <p:blipFill>
          <a:blip r:embed="rId6" cstate="print"/>
          <a:stretch>
            <a:fillRect/>
          </a:stretch>
        </p:blipFill>
        <p:spPr>
          <a:xfrm>
            <a:off x="278296" y="1219200"/>
            <a:ext cx="1479606" cy="220980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17756" y="6488668"/>
            <a:ext cx="9144000" cy="338554"/>
          </a:xfrm>
          <a:prstGeom prst="rect">
            <a:avLst/>
          </a:prstGeom>
          <a:noFill/>
        </p:spPr>
        <p:txBody>
          <a:bodyPr wrap="square" rtlCol="0">
            <a:spAutoFit/>
          </a:bodyPr>
          <a:lstStyle/>
          <a:p>
            <a:pPr algn="ctr"/>
            <a:r>
              <a:rPr lang="en-US" sz="1600" dirty="0" smtClean="0"/>
              <a:t>An exciting environment that gives </a:t>
            </a:r>
            <a:r>
              <a:rPr lang="en-US" sz="1600" i="1" dirty="0" smtClean="0"/>
              <a:t>‘the edge up’</a:t>
            </a:r>
            <a:r>
              <a:rPr lang="en-US" sz="1600" dirty="0" smtClean="0"/>
              <a:t> to the Digital Photographer’s development</a:t>
            </a:r>
            <a:endParaRPr lang="en-US" sz="1600" dirty="0"/>
          </a:p>
        </p:txBody>
      </p:sp>
      <p:sp>
        <p:nvSpPr>
          <p:cNvPr id="5" name="TextBox 4"/>
          <p:cNvSpPr txBox="1"/>
          <p:nvPr/>
        </p:nvSpPr>
        <p:spPr>
          <a:xfrm>
            <a:off x="203199" y="3725336"/>
            <a:ext cx="8763000" cy="669414"/>
          </a:xfrm>
          <a:prstGeom prst="rect">
            <a:avLst/>
          </a:prstGeom>
          <a:noFill/>
        </p:spPr>
        <p:txBody>
          <a:bodyPr wrap="square" rtlCol="0">
            <a:spAutoFit/>
          </a:bodyPr>
          <a:lstStyle/>
          <a:p>
            <a:pPr algn="ctr">
              <a:lnSpc>
                <a:spcPts val="1500"/>
              </a:lnSpc>
            </a:pPr>
            <a:r>
              <a:rPr lang="en-US" sz="1400" b="1" dirty="0" smtClean="0"/>
              <a:t>“SUCCESS”………WHEN PREPARATION MEETS OPPORTUNITY</a:t>
            </a:r>
          </a:p>
          <a:p>
            <a:pPr algn="ctr">
              <a:lnSpc>
                <a:spcPts val="1500"/>
              </a:lnSpc>
            </a:pPr>
            <a:r>
              <a:rPr lang="en-US" sz="1400" dirty="0" smtClean="0"/>
              <a:t>Our student Digital Visual Artists have the edge by combining Professional and Master Instruction</a:t>
            </a:r>
          </a:p>
          <a:p>
            <a:pPr algn="ctr">
              <a:lnSpc>
                <a:spcPts val="1500"/>
              </a:lnSpc>
            </a:pPr>
            <a:r>
              <a:rPr lang="en-US" sz="1400" dirty="0" smtClean="0"/>
              <a:t>with the opportunity to be educated at one of the premier artistic destinations in the world.</a:t>
            </a:r>
            <a:endParaRPr lang="en-US" sz="1400" dirty="0"/>
          </a:p>
        </p:txBody>
      </p:sp>
      <p:pic>
        <p:nvPicPr>
          <p:cNvPr id="28" name="Picture 27" descr="Group-3.jpg"/>
          <p:cNvPicPr>
            <a:picLocks noChangeAspect="1"/>
          </p:cNvPicPr>
          <p:nvPr/>
        </p:nvPicPr>
        <p:blipFill>
          <a:blip r:embed="rId7" cstate="print"/>
          <a:stretch>
            <a:fillRect/>
          </a:stretch>
        </p:blipFill>
        <p:spPr>
          <a:xfrm rot="278085">
            <a:off x="4785452" y="1231294"/>
            <a:ext cx="2250224" cy="1602182"/>
          </a:xfrm>
          <a:prstGeom prst="rect">
            <a:avLst/>
          </a:prstGeom>
          <a:solidFill>
            <a:srgbClr val="FFFFFF">
              <a:shade val="85000"/>
            </a:srgbClr>
          </a:solidFill>
          <a:ln w="1016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_SSS2287.JPG"/>
          <p:cNvPicPr>
            <a:picLocks noChangeAspect="1"/>
          </p:cNvPicPr>
          <p:nvPr/>
        </p:nvPicPr>
        <p:blipFill>
          <a:blip r:embed="rId8" cstate="print"/>
          <a:stretch>
            <a:fillRect/>
          </a:stretch>
        </p:blipFill>
        <p:spPr>
          <a:xfrm>
            <a:off x="6629400" y="1600200"/>
            <a:ext cx="2269682" cy="1510172"/>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1905822" y="3302001"/>
            <a:ext cx="5410200" cy="461665"/>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Creating</a:t>
            </a:r>
            <a:r>
              <a:rPr lang="en-US" sz="2400" b="1"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Pixel Pigment </a:t>
            </a:r>
            <a:r>
              <a:rPr lang="en-US" b="1" dirty="0" smtClean="0">
                <a:effectLst>
                  <a:outerShdw blurRad="38100" dist="38100" dir="2700000" algn="tl">
                    <a:srgbClr val="000000">
                      <a:alpha val="43137"/>
                    </a:srgbClr>
                  </a:outerShdw>
                </a:effectLst>
              </a:rPr>
              <a:t>with your </a:t>
            </a:r>
            <a:r>
              <a:rPr lang="en-US" sz="2300" b="1" dirty="0" smtClean="0">
                <a:effectLst>
                  <a:outerShdw blurRad="38100" dist="38100" dir="2700000" algn="tl">
                    <a:srgbClr val="000000">
                      <a:alpha val="43137"/>
                    </a:srgbClr>
                  </a:outerShdw>
                </a:effectLst>
              </a:rPr>
              <a:t>Imagination!!</a:t>
            </a:r>
            <a:endParaRPr lang="en-US" sz="2300" b="1" dirty="0">
              <a:effectLst>
                <a:outerShdw blurRad="38100" dist="38100" dir="2700000" algn="tl">
                  <a:srgbClr val="000000">
                    <a:alpha val="43137"/>
                  </a:srgbClr>
                </a:outerShdw>
              </a:effectLst>
            </a:endParaRPr>
          </a:p>
        </p:txBody>
      </p:sp>
      <p:grpSp>
        <p:nvGrpSpPr>
          <p:cNvPr id="20" name="Group 19"/>
          <p:cNvGrpSpPr/>
          <p:nvPr/>
        </p:nvGrpSpPr>
        <p:grpSpPr>
          <a:xfrm>
            <a:off x="0" y="0"/>
            <a:ext cx="9144000" cy="1524000"/>
            <a:chOff x="0" y="0"/>
            <a:chExt cx="9144000" cy="1524000"/>
          </a:xfrm>
        </p:grpSpPr>
        <p:sp>
          <p:nvSpPr>
            <p:cNvPr id="4" name="Rectangle 3"/>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Photographic Arts Academy.jpg"/>
            <p:cNvPicPr>
              <a:picLocks noChangeAspect="1"/>
            </p:cNvPicPr>
            <p:nvPr/>
          </p:nvPicPr>
          <p:blipFill>
            <a:blip r:embed="rId9" cstate="print"/>
            <a:stretch>
              <a:fillRect/>
            </a:stretch>
          </p:blipFill>
          <p:spPr>
            <a:xfrm>
              <a:off x="1" y="0"/>
              <a:ext cx="9143998" cy="986053"/>
            </a:xfrm>
            <a:prstGeom prst="rect">
              <a:avLst/>
            </a:prstGeom>
            <a:noFill/>
          </p:spPr>
        </p:pic>
        <p:sp>
          <p:nvSpPr>
            <p:cNvPr id="17" name="TextBox 16"/>
            <p:cNvSpPr txBox="1"/>
            <p:nvPr/>
          </p:nvSpPr>
          <p:spPr>
            <a:xfrm>
              <a:off x="2895600" y="1066800"/>
              <a:ext cx="16002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 name="Picture 1"/>
            <p:cNvPicPr>
              <a:picLocks noChangeAspect="1"/>
            </p:cNvPicPr>
            <p:nvPr/>
          </p:nvPicPr>
          <p:blipFill>
            <a:blip r:embed="rId10"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1" name="TextBox 20"/>
          <p:cNvSpPr txBox="1"/>
          <p:nvPr/>
        </p:nvSpPr>
        <p:spPr>
          <a:xfrm>
            <a:off x="2438400" y="304800"/>
            <a:ext cx="2133600" cy="584775"/>
          </a:xfrm>
          <a:prstGeom prst="rect">
            <a:avLst/>
          </a:prstGeom>
          <a:noFill/>
        </p:spPr>
        <p:txBody>
          <a:bodyPr wrap="square" rtlCol="0">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855496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ingfrog.jpg"/>
          <p:cNvPicPr>
            <a:picLocks noChangeAspect="1"/>
          </p:cNvPicPr>
          <p:nvPr/>
        </p:nvPicPr>
        <p:blipFill>
          <a:blip r:embed="rId3" cstate="print"/>
          <a:stretch>
            <a:fillRect/>
          </a:stretch>
        </p:blipFill>
        <p:spPr>
          <a:xfrm>
            <a:off x="7239000" y="4819822"/>
            <a:ext cx="1600200" cy="1802028"/>
          </a:xfrm>
          <a:prstGeom prst="snip2DiagRect">
            <a:avLst>
              <a:gd name="adj1" fmla="val 626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0" name="Rectangle 19"/>
          <p:cNvSpPr/>
          <p:nvPr/>
        </p:nvSpPr>
        <p:spPr>
          <a:xfrm>
            <a:off x="304800" y="1752600"/>
            <a:ext cx="8763000" cy="3901068"/>
          </a:xfrm>
          <a:prstGeom prst="rect">
            <a:avLst/>
          </a:prstGeom>
        </p:spPr>
        <p:txBody>
          <a:bodyPr wrap="square">
            <a:spAutoFit/>
          </a:bodyPr>
          <a:lstStyle/>
          <a:p>
            <a:pPr>
              <a:lnSpc>
                <a:spcPts val="1300"/>
              </a:lnSpc>
              <a:spcAft>
                <a:spcPts val="600"/>
              </a:spcAft>
            </a:pPr>
            <a:r>
              <a:rPr lang="en-US" sz="1200" dirty="0" smtClean="0"/>
              <a:t>It was fortunate for Steve Stennes to find his career path at a very young age. In fact, he began his Visual Arts experience in grade school; he was in love with image-making and painting with various mediums. Upon graduating high school he was already an accomplished artist with a gift for composition, emotion and an artistic view.	</a:t>
            </a:r>
          </a:p>
          <a:p>
            <a:pPr>
              <a:lnSpc>
                <a:spcPts val="1300"/>
              </a:lnSpc>
              <a:spcAft>
                <a:spcPts val="600"/>
              </a:spcAft>
            </a:pPr>
            <a:r>
              <a:rPr lang="en-US" sz="1200" dirty="0" smtClean="0"/>
              <a:t>Steve continued to study visual arts over the years as he worked on his computer science degree and digital animation graphics. When that training was complete, he opened his own studio and the camera along with digital technology became his medium of choice. </a:t>
            </a:r>
            <a:br>
              <a:rPr lang="en-US" sz="1200" dirty="0" smtClean="0"/>
            </a:br>
            <a:r>
              <a:rPr lang="en-US" sz="1200" dirty="0" smtClean="0"/>
              <a:t>Steve continued to study under noted Master Photographers and Videographers of the time. Steve schooled with the (PPA) Professional Photographer of America for 4 years. Steve was able to capitalize on his artistic talents and computer skills to launch him into the new Digital Visual Arts world as it was evolving. In 2003, Steve was awarded ‘Wedding Photographer of the Year’ by The Pros Entertainment Services Inc. winning over 350 of the East Coast’s best image makers. In 2007 and 2008, Steve again competed and was awarded ‘Portrait Photographer of the Year’ by the (TCPP) Twin Cities (Minnesota) Professional Photographers Association. Steve has had prints receive National Merits, accepted into loan collections and published on the cover of nationally syndicated magazines.</a:t>
            </a:r>
            <a:r>
              <a:rPr lang="en-US" sz="1400" dirty="0" smtClean="0"/>
              <a:t> </a:t>
            </a:r>
            <a:r>
              <a:rPr lang="en-US" sz="1200" dirty="0" smtClean="0"/>
              <a:t>He has also been the technical advisor producing video commercials for large service organizations and has created digital animations for commercials. </a:t>
            </a:r>
            <a:endParaRPr lang="en-US" sz="1400" dirty="0" smtClean="0"/>
          </a:p>
          <a:p>
            <a:pPr>
              <a:lnSpc>
                <a:spcPts val="1300"/>
              </a:lnSpc>
              <a:spcAft>
                <a:spcPts val="600"/>
              </a:spcAft>
            </a:pPr>
            <a:r>
              <a:rPr lang="en-US" sz="1200" dirty="0" smtClean="0"/>
              <a:t>After successfully running a portrait and event studio for years, Steve began teaching and soon realized this was where he truly belonged, sharing his knowledge and artistic talents with others. He has been teaching photographic art and digital manipulation with Photoshop® since then in several settings including his studio, Community Education classes, one-on-one and currently at the Art Center Sarasota.</a:t>
            </a:r>
            <a:br>
              <a:rPr lang="en-US" sz="1200" dirty="0" smtClean="0"/>
            </a:br>
            <a:r>
              <a:rPr lang="en-US" sz="1200" dirty="0" smtClean="0"/>
              <a:t>Steve offers one-on-one training as well as group courses covering every aspect from capture to print and </a:t>
            </a:r>
            <a:br>
              <a:rPr lang="en-US" sz="1200" dirty="0" smtClean="0"/>
            </a:br>
            <a:r>
              <a:rPr lang="en-US" sz="1200" dirty="0" smtClean="0"/>
              <a:t>digital visual display, Adobe Photoshop®, Premier®, After Effects®, Dreamweaver®, Muse® FireWorks®, and Poser® usage and </a:t>
            </a:r>
            <a:br>
              <a:rPr lang="en-US" sz="1200" dirty="0" smtClean="0"/>
            </a:br>
            <a:r>
              <a:rPr lang="en-US" sz="1200" dirty="0" smtClean="0"/>
              <a:t>techniques, from beginner to advanced. Steve has helped several other professional digital visual artists advance </a:t>
            </a:r>
            <a:br>
              <a:rPr lang="en-US" sz="1200" dirty="0" smtClean="0"/>
            </a:br>
            <a:r>
              <a:rPr lang="en-US" sz="1200" dirty="0" smtClean="0"/>
              <a:t>their skills and studio productivity. </a:t>
            </a:r>
          </a:p>
          <a:p>
            <a:pPr>
              <a:lnSpc>
                <a:spcPts val="1300"/>
              </a:lnSpc>
              <a:spcAft>
                <a:spcPts val="600"/>
              </a:spcAft>
            </a:pPr>
            <a:r>
              <a:rPr lang="en-US" sz="1200" dirty="0" smtClean="0"/>
              <a:t>In 2013, he started the International Digital Visual Arts Academy, LLC to pass on his love for the </a:t>
            </a:r>
            <a:br>
              <a:rPr lang="en-US" sz="1200" dirty="0" smtClean="0"/>
            </a:br>
            <a:r>
              <a:rPr lang="en-US" sz="1200" dirty="0" smtClean="0"/>
              <a:t>Digital Visual Arts to emerging students.</a:t>
            </a:r>
          </a:p>
        </p:txBody>
      </p:sp>
      <p:sp>
        <p:nvSpPr>
          <p:cNvPr id="28" name="Rounded Rectangle 27"/>
          <p:cNvSpPr/>
          <p:nvPr/>
        </p:nvSpPr>
        <p:spPr>
          <a:xfrm>
            <a:off x="279402" y="1143000"/>
            <a:ext cx="4825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About the Master Photographer &amp; Digital Artist</a:t>
            </a:r>
            <a:endParaRPr lang="en-US" b="1" dirty="0"/>
          </a:p>
        </p:txBody>
      </p:sp>
      <p:sp>
        <p:nvSpPr>
          <p:cNvPr id="30" name="TextBox 29"/>
          <p:cNvSpPr txBox="1"/>
          <p:nvPr/>
        </p:nvSpPr>
        <p:spPr>
          <a:xfrm>
            <a:off x="381000" y="5791200"/>
            <a:ext cx="6705600" cy="338554"/>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Please be assured of his dedication and absolute commitment to excellence.</a:t>
            </a:r>
          </a:p>
        </p:txBody>
      </p:sp>
      <p:grpSp>
        <p:nvGrpSpPr>
          <p:cNvPr id="14" name="Group 13"/>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4"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5"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3" name="Rectangle 12"/>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graphicFrame>
        <p:nvGraphicFramePr>
          <p:cNvPr id="20" name="Table 19"/>
          <p:cNvGraphicFramePr>
            <a:graphicFrameLocks noGrp="1"/>
          </p:cNvGraphicFramePr>
          <p:nvPr/>
        </p:nvGraphicFramePr>
        <p:xfrm>
          <a:off x="304800" y="1752601"/>
          <a:ext cx="8610600" cy="2087587"/>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42681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c>
                  <a:txBody>
                    <a:bodyPr/>
                    <a:lstStyle/>
                    <a:p>
                      <a:r>
                        <a:rPr lang="en-US" dirty="0" smtClean="0"/>
                        <a:t>Weekends</a:t>
                      </a:r>
                      <a:endParaRPr lang="en-US" dirty="0"/>
                    </a:p>
                  </a:txBody>
                  <a:tcPr/>
                </a:tc>
              </a:tr>
              <a:tr h="921637">
                <a:tc>
                  <a:txBody>
                    <a:bodyPr/>
                    <a:lstStyle/>
                    <a:p>
                      <a:pPr>
                        <a:lnSpc>
                          <a:spcPts val="1600"/>
                        </a:lnSpc>
                      </a:pPr>
                      <a:r>
                        <a:rPr lang="en-US" sz="1600" dirty="0" smtClean="0"/>
                        <a:t>Critiquing</a:t>
                      </a:r>
                    </a:p>
                    <a:p>
                      <a:pPr>
                        <a:lnSpc>
                          <a:spcPts val="1600"/>
                        </a:lnSpc>
                      </a:pPr>
                      <a:r>
                        <a:rPr lang="en-US" sz="1600" dirty="0" smtClean="0"/>
                        <a:t>Q&amp;A</a:t>
                      </a:r>
                      <a:endParaRPr lang="en-US" sz="1600" dirty="0"/>
                    </a:p>
                  </a:txBody>
                  <a:tcPr/>
                </a:tc>
                <a:tc>
                  <a:txBody>
                    <a:bodyPr/>
                    <a:lstStyle/>
                    <a:p>
                      <a:pPr>
                        <a:lnSpc>
                          <a:spcPts val="1600"/>
                        </a:lnSpc>
                      </a:pPr>
                      <a:r>
                        <a:rPr lang="en-US" sz="1600" dirty="0" smtClean="0"/>
                        <a:t>Software </a:t>
                      </a:r>
                      <a:r>
                        <a:rPr lang="en-US" sz="1600" dirty="0" smtClean="0"/>
                        <a:t>lesson and hands on</a:t>
                      </a:r>
                      <a:endParaRPr lang="en-US" sz="1600" dirty="0"/>
                    </a:p>
                  </a:txBody>
                  <a:tcPr/>
                </a:tc>
                <a:tc>
                  <a:txBody>
                    <a:bodyPr/>
                    <a:lstStyle/>
                    <a:p>
                      <a:pPr>
                        <a:lnSpc>
                          <a:spcPts val="1600"/>
                        </a:lnSpc>
                      </a:pPr>
                      <a:r>
                        <a:rPr lang="en-US" sz="1600" dirty="0" smtClean="0"/>
                        <a:t>Software lesson and hands on</a:t>
                      </a:r>
                    </a:p>
                    <a:p>
                      <a:pPr>
                        <a:lnSpc>
                          <a:spcPts val="1600"/>
                        </a:lnSpc>
                      </a:pPr>
                      <a:endParaRPr lang="en-US" sz="1600" dirty="0"/>
                    </a:p>
                  </a:txBody>
                  <a:tcPr/>
                </a:tc>
                <a:tc>
                  <a:txBody>
                    <a:bodyPr/>
                    <a:lstStyle/>
                    <a:p>
                      <a:pPr>
                        <a:lnSpc>
                          <a:spcPts val="1600"/>
                        </a:lnSpc>
                      </a:pPr>
                      <a:r>
                        <a:rPr lang="en-US" sz="1600" dirty="0" smtClean="0"/>
                        <a:t>Software lesson and hands on</a:t>
                      </a:r>
                    </a:p>
                    <a:p>
                      <a:pPr>
                        <a:lnSpc>
                          <a:spcPts val="1600"/>
                        </a:lnSpc>
                      </a:pPr>
                      <a:endParaRPr lang="en-US" sz="1600" dirty="0"/>
                    </a:p>
                  </a:txBody>
                  <a:tcPr/>
                </a:tc>
                <a:tc>
                  <a:txBody>
                    <a:bodyPr/>
                    <a:lstStyle/>
                    <a:p>
                      <a:pPr>
                        <a:lnSpc>
                          <a:spcPts val="1600"/>
                        </a:lnSpc>
                      </a:pPr>
                      <a:r>
                        <a:rPr lang="en-US" sz="1600" dirty="0" smtClean="0"/>
                        <a:t>Elective Day</a:t>
                      </a:r>
                    </a:p>
                    <a:p>
                      <a:pPr>
                        <a:lnSpc>
                          <a:spcPts val="1600"/>
                        </a:lnSpc>
                      </a:pPr>
                      <a:r>
                        <a:rPr lang="en-US" sz="1600" dirty="0" smtClean="0"/>
                        <a:t>On-location sessions</a:t>
                      </a:r>
                      <a:endParaRPr lang="en-US" sz="1600" dirty="0"/>
                    </a:p>
                  </a:txBody>
                  <a:tcPr/>
                </a:tc>
                <a:tc>
                  <a:txBody>
                    <a:bodyPr/>
                    <a:lstStyle/>
                    <a:p>
                      <a:pPr>
                        <a:lnSpc>
                          <a:spcPts val="1600"/>
                        </a:lnSpc>
                      </a:pPr>
                      <a:r>
                        <a:rPr lang="en-US" sz="1600" dirty="0" smtClean="0"/>
                        <a:t>Occasional</a:t>
                      </a:r>
                    </a:p>
                    <a:p>
                      <a:pPr>
                        <a:lnSpc>
                          <a:spcPts val="1600"/>
                        </a:lnSpc>
                      </a:pPr>
                      <a:r>
                        <a:rPr lang="en-US" sz="1600" dirty="0" smtClean="0"/>
                        <a:t>On-location Sessions and Competition</a:t>
                      </a:r>
                      <a:endParaRPr lang="en-US" sz="1600" dirty="0"/>
                    </a:p>
                  </a:txBody>
                  <a:tcPr/>
                </a:tc>
              </a:tr>
              <a:tr h="708952">
                <a:tc>
                  <a:txBody>
                    <a:bodyPr/>
                    <a:lstStyle/>
                    <a:p>
                      <a:pPr>
                        <a:lnSpc>
                          <a:spcPts val="1700"/>
                        </a:lnSpc>
                      </a:pPr>
                      <a:r>
                        <a:rPr lang="en-US" sz="1600" dirty="0" smtClean="0"/>
                        <a:t>Design objects</a:t>
                      </a:r>
                      <a:endParaRPr lang="en-US" sz="1600" dirty="0"/>
                    </a:p>
                  </a:txBody>
                  <a:tcPr/>
                </a:tc>
                <a:tc>
                  <a:txBody>
                    <a:bodyPr/>
                    <a:lstStyle/>
                    <a:p>
                      <a:pPr>
                        <a:lnSpc>
                          <a:spcPts val="1700"/>
                        </a:lnSpc>
                      </a:pPr>
                      <a:r>
                        <a:rPr lang="en-US" sz="1600" dirty="0" smtClean="0"/>
                        <a:t>Design your</a:t>
                      </a:r>
                      <a:r>
                        <a:rPr lang="en-US" sz="1600" baseline="0" dirty="0" smtClean="0"/>
                        <a:t> game</a:t>
                      </a:r>
                      <a:endParaRPr lang="en-US" sz="160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US" sz="1600" b="1" dirty="0" smtClean="0"/>
                        <a:t>Competition</a:t>
                      </a:r>
                      <a:r>
                        <a:rPr lang="en-US" sz="1600" dirty="0" smtClean="0"/>
                        <a:t> </a:t>
                      </a:r>
                    </a:p>
                    <a:p>
                      <a:pPr>
                        <a:lnSpc>
                          <a:spcPts val="1700"/>
                        </a:lnSpc>
                      </a:pPr>
                      <a:r>
                        <a:rPr lang="en-US" sz="1600" dirty="0" smtClean="0"/>
                        <a:t>Computer study</a:t>
                      </a:r>
                      <a:endParaRPr lang="en-US" sz="160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US" sz="1600" dirty="0" smtClean="0"/>
                        <a:t>Design your game</a:t>
                      </a:r>
                      <a:endParaRPr lang="en-US" sz="1600" dirty="0"/>
                    </a:p>
                  </a:txBody>
                  <a:tcPr/>
                </a:tc>
                <a:tc>
                  <a:txBody>
                    <a:bodyPr/>
                    <a:lstStyle/>
                    <a:p>
                      <a:pPr>
                        <a:lnSpc>
                          <a:spcPts val="1700"/>
                        </a:lnSpc>
                      </a:pPr>
                      <a:r>
                        <a:rPr lang="en-US" sz="1600" dirty="0" smtClean="0"/>
                        <a:t>Q&amp;A</a:t>
                      </a:r>
                      <a:endParaRPr lang="en-US" sz="1600" dirty="0"/>
                    </a:p>
                  </a:txBody>
                  <a:tcPr/>
                </a:tc>
                <a:tc>
                  <a:txBody>
                    <a:bodyPr/>
                    <a:lstStyle/>
                    <a:p>
                      <a:endParaRPr lang="en-US" dirty="0"/>
                    </a:p>
                  </a:txBody>
                  <a:tcPr/>
                </a:tc>
              </a:tr>
            </a:tbl>
          </a:graphicData>
        </a:graphic>
      </p:graphicFrame>
      <p:pic>
        <p:nvPicPr>
          <p:cNvPr id="21" name="Picture 20" descr="Rustty wall-2.jpg"/>
          <p:cNvPicPr>
            <a:picLocks noChangeAspect="1"/>
          </p:cNvPicPr>
          <p:nvPr/>
        </p:nvPicPr>
        <p:blipFill>
          <a:blip r:embed="rId2" cstate="print"/>
          <a:stretch>
            <a:fillRect/>
          </a:stretch>
        </p:blipFill>
        <p:spPr>
          <a:xfrm>
            <a:off x="165652" y="5181601"/>
            <a:ext cx="2014329" cy="1447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_SSS5894.jpg"/>
          <p:cNvPicPr>
            <a:picLocks noChangeAspect="1"/>
          </p:cNvPicPr>
          <p:nvPr/>
        </p:nvPicPr>
        <p:blipFill>
          <a:blip r:embed="rId3" cstate="print"/>
          <a:stretch>
            <a:fillRect/>
          </a:stretch>
        </p:blipFill>
        <p:spPr>
          <a:xfrm>
            <a:off x="1447800" y="4191000"/>
            <a:ext cx="2590800" cy="1717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_SSS6125 copy.jpg"/>
          <p:cNvPicPr>
            <a:picLocks noChangeAspect="1"/>
          </p:cNvPicPr>
          <p:nvPr/>
        </p:nvPicPr>
        <p:blipFill>
          <a:blip r:embed="rId4" cstate="print"/>
          <a:stretch>
            <a:fillRect/>
          </a:stretch>
        </p:blipFill>
        <p:spPr>
          <a:xfrm>
            <a:off x="6019800" y="4648200"/>
            <a:ext cx="2895600" cy="192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Bridge way.jpg"/>
          <p:cNvPicPr>
            <a:picLocks noChangeAspect="1"/>
          </p:cNvPicPr>
          <p:nvPr/>
        </p:nvPicPr>
        <p:blipFill>
          <a:blip r:embed="rId5" cstate="print"/>
          <a:stretch>
            <a:fillRect/>
          </a:stretch>
        </p:blipFill>
        <p:spPr>
          <a:xfrm>
            <a:off x="3825474" y="4495800"/>
            <a:ext cx="2270526"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ounded Rectangle 32"/>
          <p:cNvSpPr/>
          <p:nvPr/>
        </p:nvSpPr>
        <p:spPr>
          <a:xfrm>
            <a:off x="279402" y="1143000"/>
            <a:ext cx="3454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Weekly Study Format  </a:t>
            </a:r>
            <a:r>
              <a:rPr lang="en-US" sz="1600" i="1" dirty="0" smtClean="0"/>
              <a:t>(Example)</a:t>
            </a:r>
            <a:endParaRPr lang="en-US" sz="1600" i="1" dirty="0"/>
          </a:p>
        </p:txBody>
      </p:sp>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6"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7"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5" name="TextBox 24"/>
          <p:cNvSpPr txBox="1"/>
          <p:nvPr/>
        </p:nvSpPr>
        <p:spPr>
          <a:xfrm>
            <a:off x="23622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5" name="Rectangle 14"/>
          <p:cNvSpPr/>
          <p:nvPr/>
        </p:nvSpPr>
        <p:spPr>
          <a:xfrm>
            <a:off x="21336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762000" y="1752600"/>
            <a:ext cx="7315200" cy="553998"/>
          </a:xfrm>
          <a:prstGeom prst="rect">
            <a:avLst/>
          </a:prstGeom>
          <a:noFill/>
        </p:spPr>
        <p:txBody>
          <a:bodyPr wrap="square" rtlCol="0">
            <a:spAutoFit/>
          </a:bodyPr>
          <a:lstStyle/>
          <a:p>
            <a:pPr>
              <a:lnSpc>
                <a:spcPts val="1500"/>
              </a:lnSpc>
              <a:spcAft>
                <a:spcPts val="600"/>
              </a:spcAft>
            </a:pPr>
            <a:r>
              <a:rPr lang="en-US" sz="1400" dirty="0" smtClean="0"/>
              <a:t>                                  </a:t>
            </a:r>
            <a:endParaRPr lang="en-US" sz="1400" b="1" dirty="0" smtClean="0"/>
          </a:p>
          <a:p>
            <a:pPr>
              <a:lnSpc>
                <a:spcPts val="1500"/>
              </a:lnSpc>
              <a:spcAft>
                <a:spcPts val="600"/>
              </a:spcAft>
            </a:pPr>
            <a:endParaRPr lang="en-US" sz="1400" dirty="0" smtClean="0"/>
          </a:p>
        </p:txBody>
      </p:sp>
      <p:sp>
        <p:nvSpPr>
          <p:cNvPr id="30" name="Rounded Rectangle 29"/>
          <p:cNvSpPr/>
          <p:nvPr/>
        </p:nvSpPr>
        <p:spPr>
          <a:xfrm>
            <a:off x="279402" y="1143000"/>
            <a:ext cx="35305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Post Graduate Program &amp; Camps</a:t>
            </a:r>
            <a:endParaRPr lang="en-US" b="1" dirty="0"/>
          </a:p>
        </p:txBody>
      </p:sp>
      <p:sp>
        <p:nvSpPr>
          <p:cNvPr id="13" name="TextBox 12"/>
          <p:cNvSpPr txBox="1"/>
          <p:nvPr/>
        </p:nvSpPr>
        <p:spPr>
          <a:xfrm>
            <a:off x="381000" y="2057400"/>
            <a:ext cx="8382000" cy="3462486"/>
          </a:xfrm>
          <a:prstGeom prst="rect">
            <a:avLst/>
          </a:prstGeom>
          <a:noFill/>
        </p:spPr>
        <p:txBody>
          <a:bodyPr wrap="square" rtlCol="0">
            <a:spAutoFit/>
          </a:bodyPr>
          <a:lstStyle/>
          <a:p>
            <a:r>
              <a:rPr lang="en-US" sz="1600" b="1" dirty="0" smtClean="0"/>
              <a:t>Post-Graduate Program:</a:t>
            </a:r>
          </a:p>
          <a:p>
            <a:r>
              <a:rPr lang="en-US" sz="1300" dirty="0" smtClean="0"/>
              <a:t>Colleges fully recognize the value of students enrolling after a Post Grad experience. With a growing demand and need for </a:t>
            </a:r>
            <a:br>
              <a:rPr lang="en-US" sz="1300" dirty="0" smtClean="0"/>
            </a:br>
            <a:r>
              <a:rPr lang="en-US" sz="1300" dirty="0" smtClean="0"/>
              <a:t>such a specialized offering. Many graduating seniors today are not ready technically and/or competitively to excel at their</a:t>
            </a:r>
            <a:br>
              <a:rPr lang="en-US" sz="1300" dirty="0" smtClean="0"/>
            </a:br>
            <a:r>
              <a:rPr lang="en-US" sz="1300" dirty="0" smtClean="0"/>
              <a:t>desired level of college arts. Likewise, some student artists are searching for a year where they can live independently and</a:t>
            </a:r>
            <a:br>
              <a:rPr lang="en-US" sz="1300" dirty="0" smtClean="0"/>
            </a:br>
            <a:r>
              <a:rPr lang="en-US" sz="1300" dirty="0" smtClean="0"/>
              <a:t>better prepare for the rigors of college life. And there may be academic reasons why taking an extra year between high </a:t>
            </a:r>
            <a:br>
              <a:rPr lang="en-US" sz="1300" dirty="0" smtClean="0"/>
            </a:br>
            <a:r>
              <a:rPr lang="en-US" sz="1300" dirty="0" smtClean="0"/>
              <a:t>school and college is the best course of action (i.e., SAT/ACT issues, ESL or TOEFL issues, GPA problems, the chance to take</a:t>
            </a:r>
            <a:br>
              <a:rPr lang="en-US" sz="1300" dirty="0" smtClean="0"/>
            </a:br>
            <a:r>
              <a:rPr lang="en-US" sz="1300" dirty="0" smtClean="0"/>
              <a:t>college credits in advance, etc.). </a:t>
            </a:r>
          </a:p>
          <a:p>
            <a:r>
              <a:rPr lang="en-US" sz="1300" dirty="0" smtClean="0"/>
              <a:t>The iDVA academy 7 month post-graduate program is for the digital photography student who needs an extra year of digital </a:t>
            </a:r>
            <a:br>
              <a:rPr lang="en-US" sz="1300" dirty="0" smtClean="0"/>
            </a:br>
            <a:r>
              <a:rPr lang="en-US" sz="1300" dirty="0" smtClean="0"/>
              <a:t>photography training and/or academics to expand their college recruitment opportunities.  This program offers academic </a:t>
            </a:r>
          </a:p>
          <a:p>
            <a:r>
              <a:rPr lang="en-US" sz="1300" dirty="0" smtClean="0"/>
              <a:t>options to meet each individuals needs for college preparation including: SAT/ACT prep course, credit recovery </a:t>
            </a:r>
          </a:p>
          <a:p>
            <a:r>
              <a:rPr lang="en-US" sz="1300" dirty="0" smtClean="0"/>
              <a:t>classes and on-line college courses, including college placement strategies.</a:t>
            </a:r>
            <a:endParaRPr lang="en-US" sz="1400" dirty="0" smtClean="0"/>
          </a:p>
          <a:p>
            <a:pPr>
              <a:spcBef>
                <a:spcPts val="600"/>
              </a:spcBef>
            </a:pPr>
            <a:r>
              <a:rPr lang="en-US" sz="1600" b="1" dirty="0" smtClean="0"/>
              <a:t>Summer and Holiday Camps:</a:t>
            </a:r>
          </a:p>
          <a:p>
            <a:r>
              <a:rPr lang="en-US" sz="1300" dirty="0" smtClean="0"/>
              <a:t>iDVA academy offers coed, summer boarding and day camps for the novice to elite level.  All iDVA camps parallel the</a:t>
            </a:r>
            <a:br>
              <a:rPr lang="en-US" sz="1300" dirty="0" smtClean="0"/>
            </a:br>
            <a:r>
              <a:rPr lang="en-US" sz="1300" dirty="0" smtClean="0"/>
              <a:t>boarding Academy program, and focus on technical, artist, applied practices aspects of the art for the optimal</a:t>
            </a:r>
            <a:br>
              <a:rPr lang="en-US" sz="1300" dirty="0" smtClean="0"/>
            </a:br>
            <a:r>
              <a:rPr lang="en-US" sz="1300" dirty="0" smtClean="0"/>
              <a:t>performance edge. These camps bring college scouts from around the country to see the top talent for future enrollment.</a:t>
            </a:r>
          </a:p>
        </p:txBody>
      </p:sp>
      <p:grpSp>
        <p:nvGrpSpPr>
          <p:cNvPr id="14" name="Group 13"/>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3"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4"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18" name="Rectangle 17"/>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0" name="Rectangle 19"/>
          <p:cNvSpPr/>
          <p:nvPr/>
        </p:nvSpPr>
        <p:spPr>
          <a:xfrm>
            <a:off x="304800" y="1524000"/>
            <a:ext cx="8534400" cy="2480166"/>
          </a:xfrm>
          <a:prstGeom prst="rect">
            <a:avLst/>
          </a:prstGeom>
        </p:spPr>
        <p:txBody>
          <a:bodyPr wrap="square">
            <a:spAutoFit/>
          </a:bodyPr>
          <a:lstStyle/>
          <a:p>
            <a:endParaRPr lang="en-US" dirty="0" smtClean="0"/>
          </a:p>
          <a:p>
            <a:pPr>
              <a:lnSpc>
                <a:spcPts val="1550"/>
              </a:lnSpc>
              <a:spcBef>
                <a:spcPts val="300"/>
              </a:spcBef>
              <a:spcAft>
                <a:spcPts val="600"/>
              </a:spcAft>
            </a:pPr>
            <a:r>
              <a:rPr lang="en-US" sz="1600" b="1" dirty="0" smtClean="0"/>
              <a:t>Our academy:</a:t>
            </a:r>
            <a:br>
              <a:rPr lang="en-US" sz="1600" b="1" dirty="0" smtClean="0"/>
            </a:br>
            <a:r>
              <a:rPr lang="en-US" sz="1300" dirty="0" smtClean="0"/>
              <a:t>Provides a unique opportunity for Video Gaming student to be immersed into an environment of elite training accompanied by top of the line academics, provided by Elevation Preparatory Academy (EPA).  With a diverse student body, small class size and excellent facilities our students are prepared not only to be competitive in their field but also inspired to reach their full academic potential.  We focus on the total student, so that he or she can begin their collegiate career with the right mindset and skills.</a:t>
            </a:r>
          </a:p>
          <a:p>
            <a:pPr>
              <a:lnSpc>
                <a:spcPts val="1550"/>
              </a:lnSpc>
              <a:spcAft>
                <a:spcPts val="600"/>
              </a:spcAft>
            </a:pPr>
            <a:r>
              <a:rPr lang="en-US" sz="1300" dirty="0" smtClean="0"/>
              <a:t>For international students, Elevation Preparatory Academy completes the I-20 form allowing them to receive an F1 Student Visa to attend EPA.</a:t>
            </a:r>
          </a:p>
          <a:p>
            <a:endParaRPr lang="en-US" dirty="0"/>
          </a:p>
        </p:txBody>
      </p:sp>
      <p:grpSp>
        <p:nvGrpSpPr>
          <p:cNvPr id="32" name="Group 31"/>
          <p:cNvGrpSpPr/>
          <p:nvPr/>
        </p:nvGrpSpPr>
        <p:grpSpPr>
          <a:xfrm>
            <a:off x="609600" y="3733800"/>
            <a:ext cx="8001000" cy="2438400"/>
            <a:chOff x="1371599" y="4462796"/>
            <a:chExt cx="6433478" cy="1709404"/>
          </a:xfrm>
        </p:grpSpPr>
        <p:pic>
          <p:nvPicPr>
            <p:cNvPr id="21" name="Picture 2" descr="http://static.wixstatic.com/media/346052_2d5870adf5dfd1c7dceac2d08a3d2da3.jpg_srz_229_145_75_22_0.50_1.20_0.00_jpg_srz"/>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4462796"/>
              <a:ext cx="2699677" cy="1709404"/>
            </a:xfrm>
            <a:prstGeom prst="rect">
              <a:avLst/>
            </a:prstGeom>
            <a:ln w="38100" cap="sq">
              <a:noFill/>
              <a:prstDash val="solid"/>
              <a:miter lim="800000"/>
            </a:ln>
            <a:effectLst>
              <a:outerShdw blurRad="50800" dist="38100" dir="2700000" algn="tl" rotWithShape="0">
                <a:srgbClr val="000000">
                  <a:alpha val="43000"/>
                </a:srgbClr>
              </a:outerShdw>
              <a:softEdge rad="127000"/>
            </a:effectLst>
            <a:extLst>
              <a:ext uri="{909E8E84-426E-40DD-AFC4-6F175D3DCCD1}">
                <a14:hiddenFill xmlns="" xmlns:a14="http://schemas.microsoft.com/office/drawing/2010/main">
                  <a:solidFill>
                    <a:srgbClr val="FFFFFF"/>
                  </a:solidFill>
                </a14:hiddenFill>
              </a:ext>
            </a:extLst>
          </p:spPr>
        </p:pic>
        <p:pic>
          <p:nvPicPr>
            <p:cNvPr id="22" name="Picture 8" descr="http://static.wixstatic.com/media/346052_4098122157eea6fb17df019909689646.jpg_srz_229_143_75_22_0.50_1.20_0.00_jpg_srz"/>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1599" y="4521148"/>
              <a:ext cx="2606253" cy="1627486"/>
            </a:xfrm>
            <a:prstGeom prst="rect">
              <a:avLst/>
            </a:prstGeom>
            <a:ln w="38100" cap="sq">
              <a:noFill/>
              <a:prstDash val="solid"/>
              <a:miter lim="800000"/>
            </a:ln>
            <a:effectLst>
              <a:outerShdw blurRad="50800" dist="38100" dir="2700000" algn="tl" rotWithShape="0">
                <a:srgbClr val="000000">
                  <a:alpha val="43000"/>
                </a:srgbClr>
              </a:outerShdw>
              <a:softEdge rad="127000"/>
            </a:effectLst>
            <a:extLst>
              <a:ext uri="{909E8E84-426E-40DD-AFC4-6F175D3DCCD1}">
                <a14:hiddenFill xmlns="" xmlns:a14="http://schemas.microsoft.com/office/drawing/2010/main">
                  <a:solidFill>
                    <a:srgbClr val="FFFFFF"/>
                  </a:solidFill>
                </a14:hiddenFill>
              </a:ext>
            </a:extLst>
          </p:spPr>
        </p:pic>
      </p:grpSp>
      <p:sp>
        <p:nvSpPr>
          <p:cNvPr id="30" name="Rounded Rectangle 29"/>
          <p:cNvSpPr/>
          <p:nvPr/>
        </p:nvSpPr>
        <p:spPr>
          <a:xfrm>
            <a:off x="279402" y="1143000"/>
            <a:ext cx="2539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About Our Academy</a:t>
            </a:r>
            <a:endParaRPr lang="en-US" b="1" dirty="0"/>
          </a:p>
        </p:txBody>
      </p:sp>
      <p:sp>
        <p:nvSpPr>
          <p:cNvPr id="31" name="TextBox 30"/>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grpSp>
        <p:nvGrpSpPr>
          <p:cNvPr id="23" name="Group 22"/>
          <p:cNvGrpSpPr/>
          <p:nvPr/>
        </p:nvGrpSpPr>
        <p:grpSpPr>
          <a:xfrm>
            <a:off x="1" y="0"/>
            <a:ext cx="9143998" cy="1773333"/>
            <a:chOff x="1" y="0"/>
            <a:chExt cx="9143998" cy="1773333"/>
          </a:xfrm>
        </p:grpSpPr>
        <p:pic>
          <p:nvPicPr>
            <p:cNvPr id="24" name="Picture 23"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25" name="TextBox 24"/>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6" name="Picture 25"/>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2" name="Rectangle 21"/>
          <p:cNvSpPr/>
          <p:nvPr/>
        </p:nvSpPr>
        <p:spPr>
          <a:xfrm>
            <a:off x="76200" y="1828800"/>
            <a:ext cx="4724400" cy="4196020"/>
          </a:xfrm>
          <a:prstGeom prst="rect">
            <a:avLst/>
          </a:prstGeom>
        </p:spPr>
        <p:txBody>
          <a:bodyPr wrap="square">
            <a:spAutoFit/>
          </a:bodyPr>
          <a:lstStyle/>
          <a:p>
            <a:pPr algn="ctr"/>
            <a:r>
              <a:rPr lang="en-US" b="1" dirty="0" smtClean="0"/>
              <a:t>Elevation Preparatory Academy</a:t>
            </a:r>
          </a:p>
          <a:p>
            <a:pPr algn="ctr">
              <a:lnSpc>
                <a:spcPts val="1900"/>
              </a:lnSpc>
            </a:pPr>
            <a:r>
              <a:rPr lang="en-US" b="1" dirty="0" smtClean="0"/>
              <a:t>582 McIntosh Road</a:t>
            </a:r>
          </a:p>
          <a:p>
            <a:pPr algn="ctr">
              <a:lnSpc>
                <a:spcPts val="1900"/>
              </a:lnSpc>
            </a:pPr>
            <a:r>
              <a:rPr lang="en-US" b="1" dirty="0" smtClean="0"/>
              <a:t>Sarasota, FL 34232 </a:t>
            </a:r>
          </a:p>
          <a:p>
            <a:pPr algn="ctr"/>
            <a:r>
              <a:rPr lang="en-US" b="1" dirty="0" smtClean="0">
                <a:hlinkClick r:id="rId3"/>
              </a:rPr>
              <a:t>www.elevationprep.org</a:t>
            </a:r>
            <a:r>
              <a:rPr lang="en-US" b="1" dirty="0" smtClean="0"/>
              <a:t> </a:t>
            </a:r>
          </a:p>
          <a:p>
            <a:pPr algn="ctr"/>
            <a:endParaRPr lang="en-US" sz="1400" b="1" dirty="0" smtClean="0"/>
          </a:p>
          <a:p>
            <a:pPr algn="ctr"/>
            <a:r>
              <a:rPr lang="en-US" sz="1400" dirty="0" smtClean="0"/>
              <a:t>Grade Levels: Middle School through 12</a:t>
            </a:r>
            <a:r>
              <a:rPr lang="en-US" sz="1400" baseline="30000" dirty="0" smtClean="0"/>
              <a:t>th </a:t>
            </a:r>
            <a:r>
              <a:rPr lang="en-US" sz="1400" dirty="0" smtClean="0"/>
              <a:t>grade </a:t>
            </a:r>
          </a:p>
          <a:p>
            <a:pPr algn="ctr"/>
            <a:r>
              <a:rPr lang="en-US" sz="1400" dirty="0" smtClean="0"/>
              <a:t>Post graduate: Photographic Arts</a:t>
            </a:r>
          </a:p>
          <a:p>
            <a:pPr algn="ctr"/>
            <a:r>
              <a:rPr lang="en-US" sz="1400" dirty="0" smtClean="0"/>
              <a:t>Full time 9 month programs</a:t>
            </a:r>
          </a:p>
          <a:p>
            <a:pPr algn="ctr"/>
            <a:endParaRPr lang="en-US" sz="1400" dirty="0" smtClean="0"/>
          </a:p>
          <a:p>
            <a:pPr algn="ctr"/>
            <a:r>
              <a:rPr lang="en-US" sz="1400" dirty="0" smtClean="0"/>
              <a:t>Co-educational College Preparatory – </a:t>
            </a:r>
          </a:p>
          <a:p>
            <a:pPr algn="ctr"/>
            <a:r>
              <a:rPr lang="en-US" sz="1400" dirty="0" smtClean="0"/>
              <a:t>   Independent Private School</a:t>
            </a:r>
          </a:p>
          <a:p>
            <a:pPr algn="ctr"/>
            <a:endParaRPr lang="en-US" sz="1400" dirty="0" smtClean="0"/>
          </a:p>
          <a:p>
            <a:pPr algn="ctr"/>
            <a:r>
              <a:rPr lang="en-US" sz="1400" dirty="0" smtClean="0"/>
              <a:t>Average Class Size:  10-15</a:t>
            </a:r>
          </a:p>
          <a:p>
            <a:pPr algn="ctr"/>
            <a:endParaRPr lang="en-US" sz="1400" dirty="0" smtClean="0"/>
          </a:p>
          <a:p>
            <a:pPr algn="ctr"/>
            <a:r>
              <a:rPr lang="en-US" sz="1400" dirty="0" smtClean="0"/>
              <a:t>Percent International Enrollment: 85%</a:t>
            </a:r>
          </a:p>
          <a:p>
            <a:pPr algn="ctr"/>
            <a:endParaRPr lang="en-US" sz="1400" dirty="0" smtClean="0"/>
          </a:p>
          <a:p>
            <a:pPr algn="ctr"/>
            <a:r>
              <a:rPr lang="en-US" sz="1400" dirty="0" smtClean="0"/>
              <a:t>Foreign Countries Represented: 32 </a:t>
            </a:r>
          </a:p>
          <a:p>
            <a:r>
              <a:rPr lang="en-US" sz="1700" dirty="0" smtClean="0"/>
              <a:t> </a:t>
            </a:r>
            <a:endParaRPr lang="en-US" sz="1700" dirty="0"/>
          </a:p>
        </p:txBody>
      </p:sp>
      <p:pic>
        <p:nvPicPr>
          <p:cNvPr id="2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2892">
            <a:off x="5275133" y="2003127"/>
            <a:ext cx="3058857" cy="1718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24" name="Picture 2" descr="http://static.wixstatic.com/media/346052_546e158771714a8fb165ca22f21945b5.jpg_srz_282_127_75_22_0.50_1.20_0.00_jpg_sr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6400" y="4343400"/>
            <a:ext cx="2728077" cy="1469684"/>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ounded Rectangle 28"/>
          <p:cNvSpPr/>
          <p:nvPr/>
        </p:nvSpPr>
        <p:spPr>
          <a:xfrm>
            <a:off x="431802" y="1143000"/>
            <a:ext cx="3987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Middle &amp; High School – </a:t>
            </a:r>
            <a:r>
              <a:rPr lang="en-US" b="1" i="1" dirty="0" smtClean="0"/>
              <a:t>Fast Facts</a:t>
            </a:r>
            <a:endParaRPr lang="en-US" b="1" i="1" dirty="0"/>
          </a:p>
        </p:txBody>
      </p:sp>
      <p:sp>
        <p:nvSpPr>
          <p:cNvPr id="30" name="TextBox 29"/>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grpSp>
        <p:nvGrpSpPr>
          <p:cNvPr id="13" name="Group 12"/>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6"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7"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9" name="Rectangle 28"/>
          <p:cNvSpPr/>
          <p:nvPr/>
        </p:nvSpPr>
        <p:spPr>
          <a:xfrm>
            <a:off x="3886200" y="1981200"/>
            <a:ext cx="4800600" cy="1977464"/>
          </a:xfrm>
          <a:prstGeom prst="rect">
            <a:avLst/>
          </a:prstGeom>
        </p:spPr>
        <p:txBody>
          <a:bodyPr wrap="square">
            <a:spAutoFit/>
          </a:bodyPr>
          <a:lstStyle/>
          <a:p>
            <a:pPr>
              <a:lnSpc>
                <a:spcPts val="1500"/>
              </a:lnSpc>
              <a:spcAft>
                <a:spcPts val="400"/>
              </a:spcAft>
            </a:pPr>
            <a:r>
              <a:rPr lang="en-US" sz="1300" dirty="0" smtClean="0"/>
              <a:t>Student boarding is available but not mandatory. Those who choose to board with us will live at nearby apartment style lodging.  Staff members living in the apartments are responsible for their security, health, and well-being 24 hours a day.  </a:t>
            </a:r>
          </a:p>
          <a:p>
            <a:pPr>
              <a:lnSpc>
                <a:spcPts val="1500"/>
              </a:lnSpc>
              <a:spcAft>
                <a:spcPts val="400"/>
              </a:spcAft>
            </a:pPr>
            <a:r>
              <a:rPr lang="en-US" sz="1300" dirty="0" smtClean="0"/>
              <a:t>In overseeing daily life in the apartments, they keep the students on schedule for school and account for their whereabouts while at EPA. They also coordinate the student’s needs with staff and parents. </a:t>
            </a:r>
          </a:p>
          <a:p>
            <a:pPr>
              <a:lnSpc>
                <a:spcPts val="1500"/>
              </a:lnSpc>
              <a:spcAft>
                <a:spcPts val="400"/>
              </a:spcAft>
            </a:pPr>
            <a:r>
              <a:rPr lang="en-US" sz="1300" dirty="0" smtClean="0"/>
              <a:t>Meals:  Three nutritious meals are provided daily to all boarding students.</a:t>
            </a:r>
            <a:endParaRPr lang="en-US" sz="1300" dirty="0"/>
          </a:p>
        </p:txBody>
      </p:sp>
      <p:pic>
        <p:nvPicPr>
          <p:cNvPr id="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828800"/>
            <a:ext cx="3130720" cy="2669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3063" y="4191000"/>
            <a:ext cx="2290137"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03064" y="4724400"/>
            <a:ext cx="2321336"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5029200"/>
            <a:ext cx="2321336" cy="158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4"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05600" y="4648200"/>
            <a:ext cx="22669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39" name="Rounded Rectangle 38"/>
          <p:cNvSpPr/>
          <p:nvPr/>
        </p:nvSpPr>
        <p:spPr>
          <a:xfrm>
            <a:off x="279402" y="1143000"/>
            <a:ext cx="2235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Student Boarding</a:t>
            </a:r>
            <a:endParaRPr lang="en-US" b="1" i="1" dirty="0"/>
          </a:p>
        </p:txBody>
      </p:sp>
      <p:grpSp>
        <p:nvGrpSpPr>
          <p:cNvPr id="14" name="Group 13"/>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7"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8"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5" name="Rectangle 14"/>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1" name="Rectangle 20"/>
          <p:cNvSpPr/>
          <p:nvPr/>
        </p:nvSpPr>
        <p:spPr>
          <a:xfrm>
            <a:off x="3581400" y="1905000"/>
            <a:ext cx="4953000" cy="2451953"/>
          </a:xfrm>
          <a:prstGeom prst="rect">
            <a:avLst/>
          </a:prstGeom>
        </p:spPr>
        <p:txBody>
          <a:bodyPr wrap="square">
            <a:spAutoFit/>
          </a:bodyPr>
          <a:lstStyle/>
          <a:p>
            <a:pPr>
              <a:lnSpc>
                <a:spcPts val="1600"/>
              </a:lnSpc>
              <a:spcAft>
                <a:spcPts val="400"/>
              </a:spcAft>
            </a:pPr>
            <a:r>
              <a:rPr lang="en-US" sz="1400" dirty="0" smtClean="0"/>
              <a:t>It is our mission to ensure every student has a positive experience on and off the campus.  We encourage all students to enrich their own level of personal growth through diverse experiences, training, nutritional counseling, community involvement and fun activities.  </a:t>
            </a:r>
          </a:p>
          <a:p>
            <a:pPr>
              <a:lnSpc>
                <a:spcPts val="1600"/>
              </a:lnSpc>
              <a:spcAft>
                <a:spcPts val="400"/>
              </a:spcAft>
            </a:pPr>
            <a:r>
              <a:rPr lang="en-US" sz="1400" dirty="0" smtClean="0"/>
              <a:t>We feel it is important to provide a balanced life for our students.  Off-campus field trips with fellow students to local malls, movies and outdoor games encourage social skills and interaction.  </a:t>
            </a:r>
          </a:p>
          <a:p>
            <a:pPr>
              <a:lnSpc>
                <a:spcPts val="1600"/>
              </a:lnSpc>
              <a:spcAft>
                <a:spcPts val="400"/>
              </a:spcAft>
            </a:pPr>
            <a:r>
              <a:rPr lang="en-US" sz="1400" dirty="0" smtClean="0"/>
              <a:t>Outside of training and recreational activities, our students are encouraged to participate in extracurricular activities to develop teamwork, leadership and problem solving skills.  </a:t>
            </a:r>
          </a:p>
        </p:txBody>
      </p:sp>
      <p:pic>
        <p:nvPicPr>
          <p:cNvPr id="2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905000"/>
            <a:ext cx="2349980" cy="16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399" y="3276600"/>
            <a:ext cx="2595103" cy="1447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599" y="4572000"/>
            <a:ext cx="2597923" cy="1447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Rounded Rectangle 29"/>
          <p:cNvSpPr/>
          <p:nvPr/>
        </p:nvSpPr>
        <p:spPr>
          <a:xfrm>
            <a:off x="279402" y="1143000"/>
            <a:ext cx="2463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Student Life</a:t>
            </a:r>
            <a:endParaRPr lang="en-US" b="1" i="1" dirty="0"/>
          </a:p>
        </p:txBody>
      </p:sp>
      <p:grpSp>
        <p:nvGrpSpPr>
          <p:cNvPr id="14" name="Group 13"/>
          <p:cNvGrpSpPr/>
          <p:nvPr/>
        </p:nvGrpSpPr>
        <p:grpSpPr>
          <a:xfrm>
            <a:off x="1" y="0"/>
            <a:ext cx="9143998" cy="1763073"/>
            <a:chOff x="1" y="0"/>
            <a:chExt cx="9143998" cy="1763073"/>
          </a:xfrm>
        </p:grpSpPr>
        <p:pic>
          <p:nvPicPr>
            <p:cNvPr id="16" name="Picture 15"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297517"/>
            </a:xfrm>
            <a:prstGeom prst="rect">
              <a:avLst/>
            </a:prstGeom>
            <a:noFill/>
          </p:spPr>
          <p:txBody>
            <a:bodyPr wrap="square" rtlCol="0">
              <a:spAutoFit/>
            </a:bodyPr>
            <a:lstStyle/>
            <a:p>
              <a:pPr algn="ctr">
                <a:lnSpc>
                  <a:spcPts val="1600"/>
                </a:lnSpc>
                <a:spcAft>
                  <a:spcPts val="400"/>
                </a:spcAft>
              </a:pP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15" name="Rectangle 14"/>
          <p:cNvSpPr/>
          <p:nvPr/>
        </p:nvSpPr>
        <p:spPr>
          <a:xfrm>
            <a:off x="21336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39673" y="2590800"/>
            <a:ext cx="8804327" cy="646331"/>
          </a:xfrm>
          <a:prstGeom prst="rect">
            <a:avLst/>
          </a:prstGeom>
          <a:noFill/>
        </p:spPr>
        <p:txBody>
          <a:bodyPr wrap="square" rtlCol="0">
            <a:spAutoFit/>
          </a:bodyPr>
          <a:lstStyle/>
          <a:p>
            <a:endParaRPr lang="en-US" dirty="0" smtClean="0"/>
          </a:p>
          <a:p>
            <a:endParaRPr lang="en-US" dirty="0" smtClean="0"/>
          </a:p>
        </p:txBody>
      </p:sp>
      <p:sp>
        <p:nvSpPr>
          <p:cNvPr id="24" name="TextBox 23"/>
          <p:cNvSpPr txBox="1"/>
          <p:nvPr/>
        </p:nvSpPr>
        <p:spPr>
          <a:xfrm>
            <a:off x="838200" y="3733800"/>
            <a:ext cx="184731" cy="369332"/>
          </a:xfrm>
          <a:prstGeom prst="rect">
            <a:avLst/>
          </a:prstGeom>
          <a:noFill/>
        </p:spPr>
        <p:txBody>
          <a:bodyPr wrap="none" rtlCol="0">
            <a:spAutoFit/>
          </a:bodyPr>
          <a:lstStyle/>
          <a:p>
            <a:endParaRPr lang="en-US" dirty="0"/>
          </a:p>
        </p:txBody>
      </p:sp>
      <p:sp>
        <p:nvSpPr>
          <p:cNvPr id="25" name="TextBox 24"/>
          <p:cNvSpPr txBox="1"/>
          <p:nvPr/>
        </p:nvSpPr>
        <p:spPr>
          <a:xfrm>
            <a:off x="838201" y="2895600"/>
            <a:ext cx="7620000" cy="1579920"/>
          </a:xfrm>
          <a:prstGeom prst="rect">
            <a:avLst/>
          </a:prstGeom>
          <a:noFill/>
        </p:spPr>
        <p:txBody>
          <a:bodyPr wrap="square" rtlCol="0">
            <a:spAutoFit/>
          </a:bodyPr>
          <a:lstStyle/>
          <a:p>
            <a:pPr>
              <a:lnSpc>
                <a:spcPts val="1600"/>
              </a:lnSpc>
              <a:spcAft>
                <a:spcPts val="400"/>
              </a:spcAft>
            </a:pPr>
            <a:r>
              <a:rPr lang="en-US" sz="1400" dirty="0" smtClean="0"/>
              <a:t>Our students are prepared not only to be competitive in their Video Gaming Art but also to be inspired to reach their full academic potential. We focus on the total Student-Artist, so that he or she can begin their collegiate career with the right mindset and skills.  Post-graduate classes are also available.</a:t>
            </a:r>
          </a:p>
          <a:p>
            <a:pPr>
              <a:lnSpc>
                <a:spcPts val="1600"/>
              </a:lnSpc>
              <a:spcAft>
                <a:spcPts val="600"/>
              </a:spcAft>
            </a:pPr>
            <a:r>
              <a:rPr lang="en-US" sz="1400" dirty="0" smtClean="0"/>
              <a:t>Our teachers will work tirelessly to promote and market our students to create as many opportunities as possible to succeed in college.  We will work with each student to create an individual specific college placement strategy that will maximize their exposure to college digital visual arts. Our approach to recruiting is efficient and effective.</a:t>
            </a:r>
            <a:endParaRPr lang="en-US" sz="1200" dirty="0" smtClean="0"/>
          </a:p>
        </p:txBody>
      </p:sp>
      <p:sp>
        <p:nvSpPr>
          <p:cNvPr id="42" name="Rounded Rectangle 41"/>
          <p:cNvSpPr/>
          <p:nvPr/>
        </p:nvSpPr>
        <p:spPr>
          <a:xfrm>
            <a:off x="279402" y="1143000"/>
            <a:ext cx="7188198"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Mission of the International Digital Visual Arts Academy is to empower our students to be creative, respectful, leaders in their arts and who value personal integrity and get involved with life... </a:t>
            </a:r>
            <a:endParaRPr lang="en-US" b="1" i="1" dirty="0"/>
          </a:p>
        </p:txBody>
      </p:sp>
      <p:grpSp>
        <p:nvGrpSpPr>
          <p:cNvPr id="31" name="Group 30"/>
          <p:cNvGrpSpPr/>
          <p:nvPr/>
        </p:nvGrpSpPr>
        <p:grpSpPr>
          <a:xfrm>
            <a:off x="1" y="0"/>
            <a:ext cx="9143998" cy="1773333"/>
            <a:chOff x="1" y="0"/>
            <a:chExt cx="9143998" cy="1773333"/>
          </a:xfrm>
        </p:grpSpPr>
        <p:pic>
          <p:nvPicPr>
            <p:cNvPr id="36" name="Picture 35"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38" name="TextBox 3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39" name="Picture 38"/>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44" name="TextBox 43"/>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26" name="Rectangle 25"/>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19" name="Rounded Rectangle 18"/>
          <p:cNvSpPr/>
          <p:nvPr/>
        </p:nvSpPr>
        <p:spPr>
          <a:xfrm>
            <a:off x="228600" y="1143000"/>
            <a:ext cx="1168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Rate Card</a:t>
            </a:r>
            <a:endParaRPr lang="en-US" b="1" dirty="0"/>
          </a:p>
        </p:txBody>
      </p:sp>
      <p:grpSp>
        <p:nvGrpSpPr>
          <p:cNvPr id="11" name="Group 10"/>
          <p:cNvGrpSpPr/>
          <p:nvPr/>
        </p:nvGrpSpPr>
        <p:grpSpPr>
          <a:xfrm>
            <a:off x="1" y="0"/>
            <a:ext cx="9143998" cy="1773333"/>
            <a:chOff x="1" y="0"/>
            <a:chExt cx="9143998" cy="1773333"/>
          </a:xfrm>
        </p:grpSpPr>
        <p:pic>
          <p:nvPicPr>
            <p:cNvPr id="12" name="Picture 11"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3" name="TextBox 12"/>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4" name="Picture 13"/>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pic>
        <p:nvPicPr>
          <p:cNvPr id="44033" name="Picture 1" descr="M:\B-Documents\_iDVA Academy\Marketing\Brochures\Gaming\Rate-Card-Gaming-iDVA2_Page_1.jpg"/>
          <p:cNvPicPr>
            <a:picLocks noChangeAspect="1" noChangeArrowheads="1"/>
          </p:cNvPicPr>
          <p:nvPr/>
        </p:nvPicPr>
        <p:blipFill>
          <a:blip r:embed="rId4" cstate="print"/>
          <a:srcRect/>
          <a:stretch>
            <a:fillRect/>
          </a:stretch>
        </p:blipFill>
        <p:spPr bwMode="auto">
          <a:xfrm>
            <a:off x="2286000" y="990601"/>
            <a:ext cx="4533899" cy="5867400"/>
          </a:xfrm>
          <a:prstGeom prst="rect">
            <a:avLst/>
          </a:prstGeom>
          <a:noFill/>
        </p:spPr>
      </p:pic>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19" name="Rounded Rectangle 18"/>
          <p:cNvSpPr/>
          <p:nvPr/>
        </p:nvSpPr>
        <p:spPr>
          <a:xfrm>
            <a:off x="228600" y="1143000"/>
            <a:ext cx="1168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Rate Card</a:t>
            </a:r>
            <a:endParaRPr lang="en-US" b="1" dirty="0"/>
          </a:p>
        </p:txBody>
      </p:sp>
      <p:grpSp>
        <p:nvGrpSpPr>
          <p:cNvPr id="2" name="Group 10"/>
          <p:cNvGrpSpPr/>
          <p:nvPr/>
        </p:nvGrpSpPr>
        <p:grpSpPr>
          <a:xfrm>
            <a:off x="1" y="0"/>
            <a:ext cx="9143998" cy="1773333"/>
            <a:chOff x="1" y="0"/>
            <a:chExt cx="9143998" cy="1773333"/>
          </a:xfrm>
        </p:grpSpPr>
        <p:pic>
          <p:nvPicPr>
            <p:cNvPr id="12" name="Picture 11"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3" name="TextBox 12"/>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4" name="Picture 13"/>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pic>
        <p:nvPicPr>
          <p:cNvPr id="48130" name="Picture 2" descr="M:\B-Documents\_iDVA Academy\Marketing\Brochures\Gaming\Rate-Card-Gaming-iDVA2_Page_2.jpg"/>
          <p:cNvPicPr>
            <a:picLocks noChangeAspect="1" noChangeArrowheads="1"/>
          </p:cNvPicPr>
          <p:nvPr/>
        </p:nvPicPr>
        <p:blipFill>
          <a:blip r:embed="rId4" cstate="print"/>
          <a:srcRect/>
          <a:stretch>
            <a:fillRect/>
          </a:stretch>
        </p:blipFill>
        <p:spPr bwMode="auto">
          <a:xfrm>
            <a:off x="2286000" y="990600"/>
            <a:ext cx="4533899" cy="5867400"/>
          </a:xfrm>
          <a:prstGeom prst="rect">
            <a:avLst/>
          </a:prstGeom>
          <a:noFill/>
        </p:spPr>
      </p:pic>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4191000"/>
            <a:ext cx="1917887" cy="1331573"/>
          </a:xfrm>
          <a:prstGeom prst="rect">
            <a:avLst/>
          </a:prstGeom>
          <a:ln w="1016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4114800"/>
            <a:ext cx="1972567" cy="135060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pic>
        <p:nvPicPr>
          <p:cNvPr id="13" name="Picture 12" descr="F:\longboat_key_aerial_rgb.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19600" y="2438400"/>
            <a:ext cx="3936999"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457200" y="1752600"/>
            <a:ext cx="4000499" cy="759182"/>
          </a:xfrm>
          <a:prstGeom prst="rect">
            <a:avLst/>
          </a:prstGeom>
          <a:noFill/>
        </p:spPr>
        <p:txBody>
          <a:bodyPr wrap="square" rtlCol="0">
            <a:spAutoFit/>
          </a:bodyPr>
          <a:lstStyle/>
          <a:p>
            <a:pPr>
              <a:lnSpc>
                <a:spcPts val="1300"/>
              </a:lnSpc>
            </a:pPr>
            <a:r>
              <a:rPr lang="en-US" sz="1200" dirty="0" smtClean="0"/>
              <a:t>With America's best beach, arts &amp; culture, attractions, </a:t>
            </a:r>
          </a:p>
          <a:p>
            <a:pPr>
              <a:lnSpc>
                <a:spcPts val="1300"/>
              </a:lnSpc>
            </a:pPr>
            <a:r>
              <a:rPr lang="en-US" sz="1200" dirty="0" smtClean="0"/>
              <a:t>sports and more,  Sarasota offers something for everyone. </a:t>
            </a:r>
          </a:p>
          <a:p>
            <a:pPr>
              <a:lnSpc>
                <a:spcPts val="1300"/>
              </a:lnSpc>
            </a:pPr>
            <a:r>
              <a:rPr lang="en-US" sz="1200" dirty="0" smtClean="0"/>
              <a:t>In short there is no better place for your child to</a:t>
            </a:r>
          </a:p>
          <a:p>
            <a:pPr>
              <a:lnSpc>
                <a:spcPts val="1300"/>
              </a:lnSpc>
            </a:pPr>
            <a:r>
              <a:rPr lang="en-US" sz="1200" dirty="0" smtClean="0"/>
              <a:t>pursue their artistic, sport and academic </a:t>
            </a:r>
            <a:r>
              <a:rPr lang="en-US" sz="1200" b="1" dirty="0" smtClean="0"/>
              <a:t>dreams!</a:t>
            </a:r>
            <a:endParaRPr lang="en-US" sz="1200" b="1" dirty="0"/>
          </a:p>
        </p:txBody>
      </p:sp>
      <p:sp>
        <p:nvSpPr>
          <p:cNvPr id="10" name="TextBox 9"/>
          <p:cNvSpPr txBox="1"/>
          <p:nvPr/>
        </p:nvSpPr>
        <p:spPr>
          <a:xfrm>
            <a:off x="304800" y="5791200"/>
            <a:ext cx="6766211" cy="861774"/>
          </a:xfrm>
          <a:prstGeom prst="rect">
            <a:avLst/>
          </a:prstGeom>
          <a:noFill/>
        </p:spPr>
        <p:txBody>
          <a:bodyPr wrap="none" rtlCol="0">
            <a:spAutoFit/>
          </a:bodyPr>
          <a:lstStyle/>
          <a:p>
            <a:pPr>
              <a:lnSpc>
                <a:spcPts val="1500"/>
              </a:lnSpc>
            </a:pPr>
            <a:r>
              <a:rPr lang="en-US" sz="1400" dirty="0" smtClean="0"/>
              <a:t>While maintaining  a small town atmosphere, Sarasota has a big city feel with exceptional </a:t>
            </a:r>
          </a:p>
          <a:p>
            <a:pPr>
              <a:lnSpc>
                <a:spcPts val="1500"/>
              </a:lnSpc>
            </a:pPr>
            <a:r>
              <a:rPr lang="en-US" sz="1400" dirty="0" smtClean="0"/>
              <a:t>amenities, offering some of the finest museums, art and antique galleries as well as one of</a:t>
            </a:r>
          </a:p>
          <a:p>
            <a:pPr>
              <a:lnSpc>
                <a:spcPts val="1500"/>
              </a:lnSpc>
            </a:pPr>
            <a:r>
              <a:rPr lang="en-US" sz="1400" dirty="0" smtClean="0"/>
              <a:t>a kind shops and boutiques. In addition you can enjoy world class ballet, plays and opera;</a:t>
            </a:r>
          </a:p>
          <a:p>
            <a:pPr>
              <a:lnSpc>
                <a:spcPts val="1500"/>
              </a:lnSpc>
            </a:pPr>
            <a:r>
              <a:rPr lang="en-US" sz="1400" dirty="0" smtClean="0"/>
              <a:t>comedy, symphony and jazz clubs, sporting events and exceptional dining. </a:t>
            </a:r>
            <a:endParaRPr lang="en-US" sz="1400" dirty="0"/>
          </a:p>
        </p:txBody>
      </p:sp>
      <p:pic>
        <p:nvPicPr>
          <p:cNvPr id="1229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783131">
            <a:off x="1389454" y="2891929"/>
            <a:ext cx="2087204" cy="1148713"/>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p:cNvSpPr txBox="1"/>
          <p:nvPr/>
        </p:nvSpPr>
        <p:spPr>
          <a:xfrm>
            <a:off x="736599" y="838200"/>
            <a:ext cx="7696200" cy="1272143"/>
          </a:xfrm>
          <a:prstGeom prst="rect">
            <a:avLst/>
          </a:prstGeom>
          <a:noFill/>
        </p:spPr>
        <p:txBody>
          <a:bodyPr wrap="square" rtlCol="0">
            <a:spAutoFit/>
          </a:bodyPr>
          <a:lstStyle/>
          <a:p>
            <a:pPr>
              <a:lnSpc>
                <a:spcPts val="1600"/>
              </a:lnSpc>
            </a:pPr>
            <a:endParaRPr lang="en-US" sz="1600" b="1" i="1" dirty="0" smtClean="0"/>
          </a:p>
          <a:p>
            <a:pPr algn="ctr">
              <a:lnSpc>
                <a:spcPts val="1500"/>
              </a:lnSpc>
            </a:pPr>
            <a:r>
              <a:rPr lang="en-US" sz="1600" i="1" dirty="0" smtClean="0"/>
              <a:t>  </a:t>
            </a:r>
            <a:r>
              <a:rPr lang="en-US" sz="1400" i="1" dirty="0" smtClean="0"/>
              <a:t>We are excited that you are considering joining our Academy</a:t>
            </a:r>
          </a:p>
          <a:p>
            <a:pPr algn="ctr">
              <a:lnSpc>
                <a:spcPts val="1500"/>
              </a:lnSpc>
            </a:pPr>
            <a:r>
              <a:rPr lang="en-US" sz="1400" i="1" dirty="0" smtClean="0"/>
              <a:t>for developing your skills  to the highest level</a:t>
            </a:r>
          </a:p>
          <a:p>
            <a:pPr algn="ctr">
              <a:lnSpc>
                <a:spcPts val="1500"/>
              </a:lnSpc>
            </a:pPr>
            <a:r>
              <a:rPr lang="en-US" sz="1400" i="1" dirty="0" smtClean="0"/>
              <a:t>for college and professional advancement.</a:t>
            </a:r>
          </a:p>
          <a:p>
            <a:pPr>
              <a:lnSpc>
                <a:spcPts val="1600"/>
              </a:lnSpc>
              <a:spcBef>
                <a:spcPts val="200"/>
              </a:spcBef>
            </a:pPr>
            <a:r>
              <a:rPr lang="en-US" sz="1400" b="1" i="1" dirty="0">
                <a:solidFill>
                  <a:srgbClr val="FF0000"/>
                </a:solidFill>
              </a:rPr>
              <a:t> </a:t>
            </a:r>
            <a:r>
              <a:rPr lang="en-US" sz="1400" b="1" i="1" dirty="0" smtClean="0">
                <a:solidFill>
                  <a:srgbClr val="FF0000"/>
                </a:solidFill>
              </a:rPr>
              <a:t>                                                                                                                    Steve Stennes</a:t>
            </a:r>
          </a:p>
          <a:p>
            <a:pPr>
              <a:lnSpc>
                <a:spcPts val="1300"/>
              </a:lnSpc>
            </a:pPr>
            <a:r>
              <a:rPr lang="en-US" sz="1400" b="1" i="1" dirty="0" smtClean="0">
                <a:solidFill>
                  <a:srgbClr val="FF0000"/>
                </a:solidFill>
              </a:rPr>
              <a:t>                                                                                                                     President, iDVA Academy</a:t>
            </a:r>
          </a:p>
        </p:txBody>
      </p:sp>
      <p:sp>
        <p:nvSpPr>
          <p:cNvPr id="3" name="TextBox 2"/>
          <p:cNvSpPr txBox="1"/>
          <p:nvPr/>
        </p:nvSpPr>
        <p:spPr>
          <a:xfrm>
            <a:off x="4724400" y="4663340"/>
            <a:ext cx="4267200" cy="925894"/>
          </a:xfrm>
          <a:prstGeom prst="rect">
            <a:avLst/>
          </a:prstGeom>
          <a:noFill/>
        </p:spPr>
        <p:txBody>
          <a:bodyPr wrap="square" rtlCol="0">
            <a:spAutoFit/>
          </a:bodyPr>
          <a:lstStyle/>
          <a:p>
            <a:pPr>
              <a:lnSpc>
                <a:spcPts val="1300"/>
              </a:lnSpc>
            </a:pPr>
            <a:r>
              <a:rPr lang="en-US" sz="1200" dirty="0" smtClean="0"/>
              <a:t>Located on the West Coast of Florida, boasting beautiful weather </a:t>
            </a:r>
          </a:p>
          <a:p>
            <a:pPr>
              <a:lnSpc>
                <a:spcPts val="1300"/>
              </a:lnSpc>
            </a:pPr>
            <a:r>
              <a:rPr lang="en-US" sz="1200" dirty="0" smtClean="0"/>
              <a:t>year-round, breath-taking beaches, excellent communities and </a:t>
            </a:r>
          </a:p>
          <a:p>
            <a:pPr>
              <a:lnSpc>
                <a:spcPts val="1300"/>
              </a:lnSpc>
            </a:pPr>
            <a:r>
              <a:rPr lang="en-US" sz="1200" dirty="0" smtClean="0"/>
              <a:t>accessibility via three international airports, Sarasota is one of the </a:t>
            </a:r>
          </a:p>
          <a:p>
            <a:pPr>
              <a:lnSpc>
                <a:spcPts val="1300"/>
              </a:lnSpc>
            </a:pPr>
            <a:r>
              <a:rPr lang="en-US" sz="1200" dirty="0" smtClean="0"/>
              <a:t>most desired destinations in the world to live, learn, vacation, </a:t>
            </a:r>
          </a:p>
          <a:p>
            <a:pPr>
              <a:lnSpc>
                <a:spcPts val="1300"/>
              </a:lnSpc>
            </a:pPr>
            <a:r>
              <a:rPr lang="en-US" sz="1200" dirty="0" smtClean="0"/>
              <a:t>work and raise a family.</a:t>
            </a:r>
          </a:p>
        </p:txBody>
      </p:sp>
      <p:sp>
        <p:nvSpPr>
          <p:cNvPr id="20" name="Rounded Rectangle 19"/>
          <p:cNvSpPr/>
          <p:nvPr/>
        </p:nvSpPr>
        <p:spPr>
          <a:xfrm>
            <a:off x="279402" y="1143000"/>
            <a:ext cx="1549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Welcome!</a:t>
            </a:r>
            <a:endParaRPr lang="en-US" b="1" dirty="0"/>
          </a:p>
        </p:txBody>
      </p:sp>
      <p:sp>
        <p:nvSpPr>
          <p:cNvPr id="23" name="Rectangle 22"/>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Bud\Google Drive\EAN\Visual Arts Academy\Florida map.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91400" y="5435601"/>
            <a:ext cx="1381192"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7" cstate="print"/>
            <a:stretch>
              <a:fillRect/>
            </a:stretch>
          </p:blipFill>
          <p:spPr>
            <a:xfrm>
              <a:off x="1" y="0"/>
              <a:ext cx="9143998" cy="986053"/>
            </a:xfrm>
            <a:prstGeom prst="rect">
              <a:avLst/>
            </a:prstGeom>
            <a:noFill/>
          </p:spPr>
        </p:pic>
        <p:sp>
          <p:nvSpPr>
            <p:cNvPr id="21" name="TextBox 20"/>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2" name="Picture 21"/>
            <p:cNvPicPr>
              <a:picLocks noChangeAspect="1"/>
            </p:cNvPicPr>
            <p:nvPr/>
          </p:nvPicPr>
          <p:blipFill>
            <a:blip r:embed="rId8"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4" name="Rectangle 23"/>
          <p:cNvSpPr/>
          <p:nvPr/>
        </p:nvSpPr>
        <p:spPr>
          <a:xfrm>
            <a:off x="24384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358635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1000" y="1789614"/>
            <a:ext cx="8305800" cy="5150128"/>
          </a:xfrm>
          <a:prstGeom prst="rect">
            <a:avLst/>
          </a:prstGeom>
          <a:noFill/>
        </p:spPr>
        <p:txBody>
          <a:bodyPr wrap="square" rtlCol="0">
            <a:spAutoFit/>
          </a:bodyPr>
          <a:lstStyle/>
          <a:p>
            <a:pPr>
              <a:lnSpc>
                <a:spcPts val="1600"/>
              </a:lnSpc>
              <a:spcAft>
                <a:spcPts val="600"/>
              </a:spcAft>
            </a:pPr>
            <a:r>
              <a:rPr lang="en-US" sz="1400" dirty="0" smtClean="0"/>
              <a:t>Hi,</a:t>
            </a:r>
          </a:p>
          <a:p>
            <a:pPr>
              <a:lnSpc>
                <a:spcPts val="1600"/>
              </a:lnSpc>
              <a:spcAft>
                <a:spcPts val="600"/>
              </a:spcAft>
            </a:pPr>
            <a:r>
              <a:rPr lang="en-US" sz="1400" dirty="0" smtClean="0"/>
              <a:t>I want to take this opportunity to thank you for inquiring about our International Digital Visual Arts Academy in Sarasota, Florida. </a:t>
            </a:r>
          </a:p>
          <a:p>
            <a:pPr>
              <a:lnSpc>
                <a:spcPts val="1600"/>
              </a:lnSpc>
              <a:spcAft>
                <a:spcPts val="600"/>
              </a:spcAft>
            </a:pPr>
            <a:r>
              <a:rPr lang="en-US" sz="1400" dirty="0" smtClean="0"/>
              <a:t>As one of our students, you will enjoy the best indoor studio and on-location Digital Visual Arts training with myself and our locally acclaimed instructors.  College scholarships for Digital Visual Arts are at an all time high and our training will help you to be seen by the best colleges in the country.  That’s why we train you in all aspects of the Digital Visual Arts.</a:t>
            </a:r>
          </a:p>
          <a:p>
            <a:pPr>
              <a:lnSpc>
                <a:spcPts val="1600"/>
              </a:lnSpc>
              <a:spcAft>
                <a:spcPts val="600"/>
              </a:spcAft>
            </a:pPr>
            <a:r>
              <a:rPr lang="en-US" sz="1400" dirty="0" smtClean="0"/>
              <a:t>If I can answer any questions or concerns, please contact me personally so we can turn your digital passions into a reality.</a:t>
            </a:r>
          </a:p>
          <a:p>
            <a:endParaRPr lang="en-US" dirty="0" smtClean="0"/>
          </a:p>
          <a:p>
            <a:pPr marL="365760"/>
            <a:r>
              <a:rPr lang="en-US" sz="1600" dirty="0" smtClean="0"/>
              <a:t>Thank you,</a:t>
            </a:r>
            <a:endParaRPr lang="en-US" sz="1600" b="1" dirty="0" smtClean="0"/>
          </a:p>
          <a:p>
            <a:pPr marL="365760"/>
            <a:r>
              <a:rPr lang="en-US" sz="2400" b="1" dirty="0" smtClean="0">
                <a:latin typeface="Segoe Script" pitchFamily="34" charset="0"/>
              </a:rPr>
              <a:t>Steve Stennes</a:t>
            </a:r>
          </a:p>
          <a:p>
            <a:pPr marL="365760"/>
            <a:r>
              <a:rPr lang="en-US" sz="1400" b="1" dirty="0" smtClean="0"/>
              <a:t>President</a:t>
            </a:r>
          </a:p>
          <a:p>
            <a:pPr marL="365760"/>
            <a:r>
              <a:rPr lang="en-US" sz="1400" b="1" dirty="0" smtClean="0"/>
              <a:t>iDVAa–International Digital Visual Arts Academy</a:t>
            </a:r>
          </a:p>
          <a:p>
            <a:pPr marL="365760"/>
            <a:r>
              <a:rPr lang="en-US" sz="1400" b="1" dirty="0" smtClean="0"/>
              <a:t>Steve@iDVAacademy.org</a:t>
            </a:r>
          </a:p>
          <a:p>
            <a:pPr marL="365760"/>
            <a:r>
              <a:rPr lang="en-US" sz="1400" b="1" dirty="0" smtClean="0"/>
              <a:t>941-544-5704</a:t>
            </a:r>
          </a:p>
          <a:p>
            <a:endParaRPr lang="en-US" sz="1400" b="1" dirty="0" smtClean="0"/>
          </a:p>
          <a:p>
            <a:endParaRPr lang="en-US" sz="14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*All images and content are copyrighted by: iDVA academy, LLC &amp; Immersed Imagery, LLC and/or the original artist*</a:t>
            </a:r>
          </a:p>
        </p:txBody>
      </p:sp>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1" name="TextBox 20"/>
          <p:cNvSpPr txBox="1"/>
          <p:nvPr/>
        </p:nvSpPr>
        <p:spPr>
          <a:xfrm>
            <a:off x="5181600" y="4343400"/>
            <a:ext cx="3352800" cy="1631216"/>
          </a:xfrm>
          <a:prstGeom prst="rect">
            <a:avLst/>
          </a:prstGeom>
          <a:noFill/>
        </p:spPr>
        <p:txBody>
          <a:bodyPr wrap="square" rtlCol="0">
            <a:spAutoFit/>
          </a:bodyPr>
          <a:lstStyle/>
          <a:p>
            <a:pPr>
              <a:lnSpc>
                <a:spcPts val="2000"/>
              </a:lnSpc>
            </a:pPr>
            <a:r>
              <a:rPr lang="en-US" i="1" dirty="0" smtClean="0">
                <a:solidFill>
                  <a:schemeClr val="accent1">
                    <a:lumMod val="75000"/>
                  </a:schemeClr>
                </a:solidFill>
              </a:rPr>
              <a:t>"The mature artist has control over all elements of his work. </a:t>
            </a:r>
          </a:p>
          <a:p>
            <a:pPr>
              <a:lnSpc>
                <a:spcPts val="2000"/>
              </a:lnSpc>
            </a:pPr>
            <a:r>
              <a:rPr lang="en-US" i="1" dirty="0" smtClean="0">
                <a:solidFill>
                  <a:schemeClr val="accent1">
                    <a:lumMod val="75000"/>
                  </a:schemeClr>
                </a:solidFill>
              </a:rPr>
              <a:t>This is where creative freedom and authority become evident</a:t>
            </a:r>
          </a:p>
          <a:p>
            <a:pPr>
              <a:lnSpc>
                <a:spcPts val="2000"/>
              </a:lnSpc>
            </a:pPr>
            <a:r>
              <a:rPr lang="en-US" i="1" dirty="0" smtClean="0">
                <a:solidFill>
                  <a:schemeClr val="accent1">
                    <a:lumMod val="75000"/>
                  </a:schemeClr>
                </a:solidFill>
              </a:rPr>
              <a:t>in his work.“</a:t>
            </a:r>
          </a:p>
          <a:p>
            <a:pPr>
              <a:lnSpc>
                <a:spcPts val="2000"/>
              </a:lnSpc>
            </a:pPr>
            <a:r>
              <a:rPr lang="en-US" i="1" dirty="0" smtClean="0">
                <a:solidFill>
                  <a:schemeClr val="accent1">
                    <a:lumMod val="75000"/>
                  </a:schemeClr>
                </a:solidFill>
              </a:rPr>
              <a:t> </a:t>
            </a:r>
          </a:p>
        </p:txBody>
      </p:sp>
      <p:sp>
        <p:nvSpPr>
          <p:cNvPr id="28" name="Rounded Rectangle 27"/>
          <p:cNvSpPr/>
          <p:nvPr/>
        </p:nvSpPr>
        <p:spPr>
          <a:xfrm>
            <a:off x="279402" y="1143000"/>
            <a:ext cx="1854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Final Note…</a:t>
            </a:r>
            <a:endParaRPr lang="en-US" b="1" i="1" dirty="0"/>
          </a:p>
        </p:txBody>
      </p:sp>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1" name="Rectangle 10"/>
          <p:cNvSpPr/>
          <p:nvPr/>
        </p:nvSpPr>
        <p:spPr>
          <a:xfrm>
            <a:off x="2286000" y="3048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5" name="Rounded Rectangle 4"/>
          <p:cNvSpPr/>
          <p:nvPr/>
        </p:nvSpPr>
        <p:spPr>
          <a:xfrm>
            <a:off x="279402" y="1143000"/>
            <a:ext cx="1396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25 FAQ’s</a:t>
            </a:r>
          </a:p>
        </p:txBody>
      </p:sp>
      <p:sp>
        <p:nvSpPr>
          <p:cNvPr id="6" name="TextBox 5"/>
          <p:cNvSpPr txBox="1"/>
          <p:nvPr/>
        </p:nvSpPr>
        <p:spPr>
          <a:xfrm>
            <a:off x="457200" y="1828800"/>
            <a:ext cx="8686800" cy="3970318"/>
          </a:xfrm>
          <a:prstGeom prst="rect">
            <a:avLst/>
          </a:prstGeom>
          <a:noFill/>
        </p:spPr>
        <p:txBody>
          <a:bodyPr wrap="square" rtlCol="0">
            <a:spAutoFit/>
          </a:bodyPr>
          <a:lstStyle/>
          <a:p>
            <a:endParaRPr lang="en-US" sz="1200" dirty="0" smtClean="0"/>
          </a:p>
          <a:p>
            <a:r>
              <a:rPr lang="en-US" sz="1200" dirty="0" smtClean="0"/>
              <a:t> </a:t>
            </a:r>
            <a:r>
              <a:rPr lang="en-US" sz="1200" b="1" dirty="0" smtClean="0"/>
              <a:t>1. What is International Digital Visual Arts Academy? </a:t>
            </a:r>
          </a:p>
          <a:p>
            <a:r>
              <a:rPr lang="en-US" sz="1200" dirty="0" smtClean="0"/>
              <a:t>A world-class, Gaming Design program for the serious young artist, who wishes to explore their passion and train hard to develop the skills necessary to pursue a future in the fun, creative and constantly evolving field of Gaming Design. </a:t>
            </a:r>
          </a:p>
          <a:p>
            <a:endParaRPr lang="en-US" sz="1200" dirty="0" smtClean="0"/>
          </a:p>
          <a:p>
            <a:r>
              <a:rPr lang="en-US" sz="1200" dirty="0" smtClean="0"/>
              <a:t>Teaching: </a:t>
            </a:r>
            <a:r>
              <a:rPr lang="en-US" sz="1200" b="1" dirty="0" smtClean="0"/>
              <a:t>Game Design: </a:t>
            </a:r>
          </a:p>
          <a:p>
            <a:r>
              <a:rPr lang="en-US" sz="1200" dirty="0" smtClean="0"/>
              <a:t>Offers a practice-oriented approach to the art and science of game making. Emphasizes visual design and programming for video games. Fosters conceptual understanding of the principles of game design for all varieties of games. Learn the key building blocks needed to build, optimize and deliver amazing web, mobile and desktop games. </a:t>
            </a:r>
          </a:p>
          <a:p>
            <a:endParaRPr lang="en-US" sz="1200" b="1" dirty="0" smtClean="0"/>
          </a:p>
          <a:p>
            <a:r>
              <a:rPr lang="en-US" sz="1200" b="1" dirty="0" smtClean="0"/>
              <a:t>Website Design: Focuses on the dynamics of communication in the digital world. </a:t>
            </a:r>
          </a:p>
          <a:p>
            <a:r>
              <a:rPr lang="en-US" sz="1200" dirty="0" smtClean="0"/>
              <a:t>Learn to communicate effectively in website medium using tools like Adobe Muse®, Dreamweaver®, Fireworks®, InDesign®, illustrator® in all organizational contexts. </a:t>
            </a:r>
          </a:p>
          <a:p>
            <a:endParaRPr lang="en-US" sz="1200" b="1" dirty="0" smtClean="0"/>
          </a:p>
          <a:p>
            <a:r>
              <a:rPr lang="en-US" sz="1200" b="1" dirty="0" smtClean="0"/>
              <a:t>Interactive Design: </a:t>
            </a:r>
          </a:p>
          <a:p>
            <a:r>
              <a:rPr lang="en-US" sz="1200" dirty="0" smtClean="0"/>
              <a:t>Offers an overview of courses in the creative process of storytelling and communicating through visuals and sound. Gain expertise in time-based design, interface, and experience design through a practice-oriented problem solving approach. </a:t>
            </a:r>
          </a:p>
          <a:p>
            <a:endParaRPr lang="en-US" sz="1200" b="1" dirty="0" smtClean="0"/>
          </a:p>
          <a:p>
            <a:r>
              <a:rPr lang="en-US" sz="1200" b="1" dirty="0" smtClean="0"/>
              <a:t>Group Communications: </a:t>
            </a:r>
          </a:p>
          <a:p>
            <a:r>
              <a:rPr lang="en-US" sz="1200" dirty="0" smtClean="0"/>
              <a:t>Focuses on the dynamics of communication in complex groups and organizations, for the purpose of learning how individuals within such groups and organizations can become effective communicators. </a:t>
            </a:r>
            <a:endParaRPr lang="en-US" dirty="0"/>
          </a:p>
        </p:txBody>
      </p:sp>
      <p:sp>
        <p:nvSpPr>
          <p:cNvPr id="9" name="Rectangle 8"/>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6" name="TextBox 5"/>
          <p:cNvSpPr txBox="1"/>
          <p:nvPr/>
        </p:nvSpPr>
        <p:spPr>
          <a:xfrm>
            <a:off x="457200" y="1371600"/>
            <a:ext cx="8686800" cy="5078313"/>
          </a:xfrm>
          <a:prstGeom prst="rect">
            <a:avLst/>
          </a:prstGeom>
          <a:noFill/>
        </p:spPr>
        <p:txBody>
          <a:bodyPr wrap="square" rtlCol="0">
            <a:spAutoFit/>
          </a:bodyPr>
          <a:lstStyle/>
          <a:p>
            <a:r>
              <a:rPr lang="en-US" sz="1200" b="1" dirty="0" smtClean="0"/>
              <a:t>2. What Gaming software/training tools will be utilized? We will be using Adobe software including: </a:t>
            </a:r>
          </a:p>
          <a:p>
            <a:r>
              <a:rPr lang="en-US" sz="1200" b="1" dirty="0" smtClean="0"/>
              <a:t>*Flash Builder 4.7: Write code </a:t>
            </a:r>
          </a:p>
          <a:p>
            <a:r>
              <a:rPr lang="en-US" sz="1200" dirty="0" smtClean="0"/>
              <a:t>Flash Builder 4.7 is the cross-platform </a:t>
            </a:r>
            <a:r>
              <a:rPr lang="en-US" sz="1200" dirty="0" err="1" smtClean="0"/>
              <a:t>ActionScript</a:t>
            </a:r>
            <a:r>
              <a:rPr lang="en-US" sz="1200" dirty="0" smtClean="0"/>
              <a:t> editor that supports Adobe Scout and includes the new </a:t>
            </a:r>
            <a:r>
              <a:rPr lang="en-US" sz="1200" dirty="0" err="1" smtClean="0"/>
              <a:t>ActionScript</a:t>
            </a:r>
            <a:r>
              <a:rPr lang="en-US" sz="1200" dirty="0" smtClean="0"/>
              <a:t> 3 Compiler (ASC 2.0). It also supports </a:t>
            </a:r>
            <a:r>
              <a:rPr lang="en-US" sz="1200" dirty="0" err="1" smtClean="0"/>
              <a:t>ActionScript</a:t>
            </a:r>
            <a:r>
              <a:rPr lang="en-US" sz="1200" dirty="0" smtClean="0"/>
              <a:t> workers, the </a:t>
            </a:r>
            <a:r>
              <a:rPr lang="en-US" sz="1200" dirty="0" err="1" smtClean="0"/>
              <a:t>iOS</a:t>
            </a:r>
            <a:r>
              <a:rPr lang="en-US" sz="1200" dirty="0" smtClean="0"/>
              <a:t> simulator, and </a:t>
            </a:r>
            <a:r>
              <a:rPr lang="en-US" sz="1200" dirty="0" err="1" smtClean="0"/>
              <a:t>iOS</a:t>
            </a:r>
            <a:r>
              <a:rPr lang="en-US" sz="1200" dirty="0" smtClean="0"/>
              <a:t> USB deployment, testing and debugging. Flash Builder 4.7 is required to use Adobe Scout. </a:t>
            </a:r>
          </a:p>
          <a:p>
            <a:endParaRPr lang="en-US" sz="1200" dirty="0" smtClean="0"/>
          </a:p>
          <a:p>
            <a:r>
              <a:rPr lang="en-US" sz="1200" dirty="0" smtClean="0"/>
              <a:t>* </a:t>
            </a:r>
            <a:r>
              <a:rPr lang="en-US" sz="1200" b="1" dirty="0" smtClean="0"/>
              <a:t>Flash Professional CC: Create assets </a:t>
            </a:r>
          </a:p>
          <a:p>
            <a:r>
              <a:rPr lang="en-US" sz="1200" dirty="0" smtClean="0"/>
              <a:t>Use Flash Professional to create game assets, animations, sprite sheets, and more. If you create assets in Photoshop and Illustrator, you can import and work with them in Flash Professional. </a:t>
            </a:r>
          </a:p>
          <a:p>
            <a:endParaRPr lang="en-US" sz="1200" dirty="0" smtClean="0"/>
          </a:p>
          <a:p>
            <a:r>
              <a:rPr lang="en-US" sz="1200" dirty="0" smtClean="0"/>
              <a:t>* </a:t>
            </a:r>
            <a:r>
              <a:rPr lang="en-US" sz="1200" b="1" dirty="0" smtClean="0"/>
              <a:t>Adobe Scout: Profile and optimize </a:t>
            </a:r>
          </a:p>
          <a:p>
            <a:r>
              <a:rPr lang="en-US" sz="1200" dirty="0" smtClean="0"/>
              <a:t>Adobe Scout is the new profiling and optimization tool for your content running in either Flash Player or Adobe AIR. For the first time, you have access to very granular information about CPU and GPU rendering, network or the </a:t>
            </a:r>
            <a:r>
              <a:rPr lang="en-US" sz="1200" dirty="0" err="1" smtClean="0"/>
              <a:t>ActionScript</a:t>
            </a:r>
            <a:r>
              <a:rPr lang="en-US" sz="1200" dirty="0" smtClean="0"/>
              <a:t> stack. Adobe Scout works automatically, without changes to your code, with the released versions of Flash Player and AIR. As a result, you can profile content in-context with very little effort. Flash Builder 4.7 is required to use Adobe Scout.</a:t>
            </a:r>
          </a:p>
          <a:p>
            <a:endParaRPr lang="en-US" sz="1200" dirty="0" smtClean="0"/>
          </a:p>
          <a:p>
            <a:r>
              <a:rPr lang="en-US" sz="1200" dirty="0" smtClean="0"/>
              <a:t>* </a:t>
            </a:r>
            <a:r>
              <a:rPr lang="en-US" sz="1200" b="1" dirty="0" smtClean="0"/>
              <a:t>Adobe Gaming SDK: Useful tools and frameworks </a:t>
            </a:r>
          </a:p>
          <a:p>
            <a:r>
              <a:rPr lang="en-US" sz="1200" dirty="0" smtClean="0"/>
              <a:t>The Adobe Gaming SDK includes the following tools, frameworks, and resources to help you develop great games: </a:t>
            </a:r>
          </a:p>
          <a:p>
            <a:r>
              <a:rPr lang="en-US" sz="1200" dirty="0" smtClean="0"/>
              <a:t>• </a:t>
            </a:r>
            <a:r>
              <a:rPr lang="en-US" sz="1200" b="1" dirty="0" smtClean="0"/>
              <a:t>Compiler/Packager - Contains the compiler and packager to compile your mobile (AIR) and web (Flash Player) based games. </a:t>
            </a:r>
          </a:p>
          <a:p>
            <a:r>
              <a:rPr lang="en-US" sz="1200" dirty="0" smtClean="0"/>
              <a:t>• </a:t>
            </a:r>
            <a:r>
              <a:rPr lang="en-US" sz="1200" b="1" dirty="0" smtClean="0"/>
              <a:t>Stage3D open-source frameworks - </a:t>
            </a:r>
            <a:r>
              <a:rPr lang="en-US" sz="1200" b="1" i="1" dirty="0" smtClean="0"/>
              <a:t>Starling, a 2D framework, Feathers, a 2D UI component </a:t>
            </a:r>
            <a:r>
              <a:rPr lang="en-US" sz="1200" b="1" i="1" dirty="0" err="1" smtClean="0"/>
              <a:t>framework,Dragonbones</a:t>
            </a:r>
            <a:r>
              <a:rPr lang="en-US" sz="1200" b="1" i="1" dirty="0" smtClean="0"/>
              <a:t>, a skeletal animation framework, and Away3D, a 3D framework. </a:t>
            </a:r>
          </a:p>
          <a:p>
            <a:r>
              <a:rPr lang="en-US" sz="1200" dirty="0" smtClean="0"/>
              <a:t>• </a:t>
            </a:r>
            <a:r>
              <a:rPr lang="en-US" sz="1200" b="1" dirty="0" smtClean="0"/>
              <a:t>Native extensions for </a:t>
            </a:r>
            <a:r>
              <a:rPr lang="en-US" sz="1200" b="1" dirty="0" err="1" smtClean="0"/>
              <a:t>iOS</a:t>
            </a:r>
            <a:r>
              <a:rPr lang="en-US" sz="1200" b="1" dirty="0" smtClean="0"/>
              <a:t> - Native extensions provide easy access to device-specific libraries and features that are not available in the built-in </a:t>
            </a:r>
            <a:r>
              <a:rPr lang="en-US" sz="1200" b="1" dirty="0" err="1" smtClean="0"/>
              <a:t>ActionScript</a:t>
            </a:r>
            <a:r>
              <a:rPr lang="en-US" sz="1200" b="1" dirty="0" smtClean="0"/>
              <a:t> classes. To get started, we provide the following ANEs: </a:t>
            </a:r>
            <a:r>
              <a:rPr lang="en-US" sz="1200" b="1" i="1" dirty="0" smtClean="0"/>
              <a:t>Game </a:t>
            </a:r>
            <a:r>
              <a:rPr lang="en-US" sz="1200" b="1" i="1" dirty="0" err="1" smtClean="0"/>
              <a:t>Center,Product</a:t>
            </a:r>
            <a:r>
              <a:rPr lang="en-US" sz="1200" b="1" i="1" dirty="0" smtClean="0"/>
              <a:t> Store, Social, </a:t>
            </a:r>
            <a:r>
              <a:rPr lang="en-US" sz="1200" b="1" i="1" dirty="0" err="1" smtClean="0"/>
              <a:t>StageAd</a:t>
            </a:r>
            <a:r>
              <a:rPr lang="en-US" sz="1200" b="1" i="1" dirty="0" smtClean="0"/>
              <a:t>, and </a:t>
            </a:r>
            <a:r>
              <a:rPr lang="en-US" sz="1200" b="1" i="1" dirty="0" err="1" smtClean="0"/>
              <a:t>BetaTesting</a:t>
            </a:r>
            <a:r>
              <a:rPr lang="en-US" sz="1200" b="1" i="1" dirty="0" smtClean="0"/>
              <a:t>. Note: These extensions are provided as beta. Please provide your feedback if you encounter any issues or bugs. </a:t>
            </a:r>
          </a:p>
          <a:p>
            <a:r>
              <a:rPr lang="en-US" sz="1200" dirty="0" smtClean="0"/>
              <a:t>• </a:t>
            </a:r>
            <a:r>
              <a:rPr lang="en-US" sz="1200" b="1" dirty="0" smtClean="0"/>
              <a:t>Sample projects - Hungry Hero, </a:t>
            </a:r>
            <a:r>
              <a:rPr lang="en-US" sz="1200" b="1" dirty="0" err="1" smtClean="0"/>
              <a:t>Invawayders</a:t>
            </a:r>
            <a:r>
              <a:rPr lang="en-US" sz="1200" b="1" dirty="0" smtClean="0"/>
              <a:t>, Feathers components, and projects using the native extensions. </a:t>
            </a:r>
          </a:p>
          <a:p>
            <a:r>
              <a:rPr lang="en-US" sz="1200" dirty="0" smtClean="0"/>
              <a:t>• </a:t>
            </a:r>
            <a:r>
              <a:rPr lang="en-US" sz="1200" b="1" dirty="0" smtClean="0"/>
              <a:t>Adobe Texture Format Tools - Command-line utilities to create </a:t>
            </a:r>
            <a:r>
              <a:rPr lang="en-US" sz="1200" b="1" dirty="0" err="1" smtClean="0"/>
              <a:t>compresssed</a:t>
            </a:r>
            <a:r>
              <a:rPr lang="en-US" sz="1200" b="1" dirty="0" smtClean="0"/>
              <a:t> textures (ATFs) for Stage3D. </a:t>
            </a:r>
          </a:p>
          <a:p>
            <a:endParaRPr lang="en-US" sz="1200" dirty="0" smtClean="0"/>
          </a:p>
        </p:txBody>
      </p:sp>
      <p:sp>
        <p:nvSpPr>
          <p:cNvPr id="9" name="Rectangle 8"/>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6" name="TextBox 5"/>
          <p:cNvSpPr txBox="1"/>
          <p:nvPr/>
        </p:nvSpPr>
        <p:spPr>
          <a:xfrm>
            <a:off x="457200" y="1225689"/>
            <a:ext cx="8686800" cy="5632311"/>
          </a:xfrm>
          <a:prstGeom prst="rect">
            <a:avLst/>
          </a:prstGeom>
          <a:noFill/>
        </p:spPr>
        <p:txBody>
          <a:bodyPr wrap="square" rtlCol="0">
            <a:spAutoFit/>
          </a:bodyPr>
          <a:lstStyle/>
          <a:p>
            <a:r>
              <a:rPr lang="en-US" sz="1200" b="1" dirty="0" smtClean="0"/>
              <a:t>3. Who is Steve Stennes? </a:t>
            </a:r>
          </a:p>
          <a:p>
            <a:r>
              <a:rPr lang="en-US" sz="1200" dirty="0" smtClean="0"/>
              <a:t>A 30+ year Master professional photographer/videographer and animation/Gaming designer who has won awards at all levels. Steve has been teaching photographic art and digital graphic arts for over 20 years. </a:t>
            </a:r>
          </a:p>
          <a:p>
            <a:endParaRPr lang="en-US" sz="1200" b="1" dirty="0" smtClean="0"/>
          </a:p>
          <a:p>
            <a:r>
              <a:rPr lang="en-US" sz="1200" b="1" dirty="0" smtClean="0"/>
              <a:t>4. What is an “International”? </a:t>
            </a:r>
          </a:p>
          <a:p>
            <a:r>
              <a:rPr lang="en-US" sz="1200" dirty="0" smtClean="0"/>
              <a:t>Teaching students from all over the world and competing in competitions worldwide. </a:t>
            </a:r>
          </a:p>
          <a:p>
            <a:endParaRPr lang="en-US" sz="1200" b="1" dirty="0" smtClean="0"/>
          </a:p>
          <a:p>
            <a:r>
              <a:rPr lang="en-US" sz="1200" b="1" dirty="0" smtClean="0"/>
              <a:t>5. What professional associations has Steve been a part of? PPA, Professional Photographers of America TCPPA, Twin Cities Professional Photographers Association MNPPA, Minnesota Professional Photographers Association NAEA, National Arts Education Association </a:t>
            </a:r>
          </a:p>
          <a:p>
            <a:endParaRPr lang="en-US" sz="1200" b="1" dirty="0" smtClean="0"/>
          </a:p>
          <a:p>
            <a:r>
              <a:rPr lang="en-US" sz="1200" b="1" dirty="0" smtClean="0"/>
              <a:t>6. What Awards did Steve receive? 2003 Wedding Photographer of the year. 2007 Minnesota Twin-Cities Portrait Photographer of the year. 2008 Minnesota Twin-Cities Portrait Photographer of the year. Steve has been awarded Merit awards at all levels from Local, State, Regional and National competitions. These merits were needed to receive his Master status.</a:t>
            </a:r>
          </a:p>
          <a:p>
            <a:endParaRPr lang="en-US" sz="1200" b="1" dirty="0" smtClean="0"/>
          </a:p>
          <a:p>
            <a:r>
              <a:rPr lang="en-US" sz="1200" b="1" dirty="0" smtClean="0"/>
              <a:t>7. What kind of Digital Visual Arts programs does the iDVA academy offer? </a:t>
            </a:r>
          </a:p>
          <a:p>
            <a:r>
              <a:rPr lang="en-US" sz="1200" dirty="0" smtClean="0"/>
              <a:t>A. A full-time Gaming Design program with boarding and academics </a:t>
            </a:r>
          </a:p>
          <a:p>
            <a:r>
              <a:rPr lang="en-US" sz="1200" dirty="0" smtClean="0"/>
              <a:t>(9-month program from late August until the end of May) </a:t>
            </a:r>
          </a:p>
          <a:p>
            <a:r>
              <a:rPr lang="en-US" sz="1200" dirty="0" smtClean="0"/>
              <a:t>B. A full-time non-boarding Gaming Design program with academics </a:t>
            </a:r>
          </a:p>
          <a:p>
            <a:r>
              <a:rPr lang="en-US" sz="1200" dirty="0" smtClean="0"/>
              <a:t>(9-month program from late August until the end of May) </a:t>
            </a:r>
          </a:p>
          <a:p>
            <a:r>
              <a:rPr lang="en-US" sz="1200" dirty="0" smtClean="0"/>
              <a:t>C. A full-time, non-boarding, local Gaming Design program without academics </a:t>
            </a:r>
          </a:p>
          <a:p>
            <a:r>
              <a:rPr lang="en-US" sz="1200" dirty="0" smtClean="0"/>
              <a:t>(9-month program from late August until the end of May) </a:t>
            </a:r>
          </a:p>
          <a:p>
            <a:endParaRPr lang="en-US" sz="1200" b="1" dirty="0" smtClean="0"/>
          </a:p>
          <a:p>
            <a:r>
              <a:rPr lang="en-US" sz="1200" b="1" dirty="0" smtClean="0"/>
              <a:t>8. Do you offer a Post-Graduate program? </a:t>
            </a:r>
          </a:p>
          <a:p>
            <a:r>
              <a:rPr lang="en-US" sz="1200" dirty="0" smtClean="0"/>
              <a:t>We offer a 7-month post-grad program for the student who needs an extra year of Gaming Design training and/or academics to expand their college recruitment opportunities. This program offers academic options to meet each individuals needs for college preparation including: SAT/ACT prep course, credit recovery classes and on-line college courses, including college placement strategies. </a:t>
            </a:r>
          </a:p>
          <a:p>
            <a:endParaRPr lang="en-US" sz="1200" b="1" dirty="0" smtClean="0"/>
          </a:p>
          <a:p>
            <a:r>
              <a:rPr lang="en-US" sz="1200" b="1" dirty="0" smtClean="0"/>
              <a:t>9. How about camp? </a:t>
            </a:r>
          </a:p>
          <a:p>
            <a:r>
              <a:rPr lang="en-US" sz="1200" dirty="0" smtClean="0"/>
              <a:t>Holiday, summer, individual and camp programs are also offered year round both boarding and non-boarding. </a:t>
            </a:r>
          </a:p>
        </p:txBody>
      </p:sp>
      <p:sp>
        <p:nvSpPr>
          <p:cNvPr id="9" name="Rectangle 8"/>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6" name="TextBox 5"/>
          <p:cNvSpPr txBox="1"/>
          <p:nvPr/>
        </p:nvSpPr>
        <p:spPr>
          <a:xfrm>
            <a:off x="457200" y="1225689"/>
            <a:ext cx="8686800" cy="5632311"/>
          </a:xfrm>
          <a:prstGeom prst="rect">
            <a:avLst/>
          </a:prstGeom>
          <a:noFill/>
        </p:spPr>
        <p:txBody>
          <a:bodyPr wrap="square" rtlCol="0">
            <a:spAutoFit/>
          </a:bodyPr>
          <a:lstStyle/>
          <a:p>
            <a:r>
              <a:rPr lang="en-US" sz="1200" b="1" dirty="0" smtClean="0"/>
              <a:t>10. Any other additional programs? </a:t>
            </a:r>
          </a:p>
          <a:p>
            <a:r>
              <a:rPr lang="en-US" sz="1200" dirty="0" smtClean="0"/>
              <a:t>The iDVA academy will offer assistance in research for College scholarships and enrollment. </a:t>
            </a:r>
          </a:p>
          <a:p>
            <a:endParaRPr lang="en-US" sz="1200" b="1" dirty="0" smtClean="0"/>
          </a:p>
          <a:p>
            <a:r>
              <a:rPr lang="en-US" sz="1200" b="1" dirty="0" smtClean="0"/>
              <a:t>11. What age groups are allowed? Are both boys and girls accepted? </a:t>
            </a:r>
          </a:p>
          <a:p>
            <a:r>
              <a:rPr lang="en-US" sz="1200" dirty="0" smtClean="0"/>
              <a:t>Both boys and girls, ages 15-19yrs. are accepted </a:t>
            </a:r>
          </a:p>
          <a:p>
            <a:endParaRPr lang="en-US" sz="1200" b="1" dirty="0" smtClean="0"/>
          </a:p>
          <a:p>
            <a:r>
              <a:rPr lang="en-US" sz="1200" b="1" dirty="0" smtClean="0"/>
              <a:t>12. What Competition(s) will the Academy students compete in? </a:t>
            </a:r>
          </a:p>
          <a:p>
            <a:r>
              <a:rPr lang="en-US" sz="1200" dirty="0" smtClean="0"/>
              <a:t>Competing in the arts is unique from other venues in life as it is very personal. Putting your art out to be judged by others can be very difficult for many veteran artists let alone budding students. We will take the time needed to build up a student's confidence with their talents and understand that competing is more about learning and advancement then about them personally. We’ll help them to separate technical correctness from personal preference. This is a good life lesson in general. The academy will prepare students for competition with in-class competitions based on seeing the positive skills until they are ready to enter in the higher level competitions. We will foster an environment of positive feedback and zero tolerance for negative criticism that can stifle artistic talent.</a:t>
            </a:r>
          </a:p>
          <a:p>
            <a:endParaRPr lang="en-US" sz="1200" dirty="0" smtClean="0"/>
          </a:p>
          <a:p>
            <a:r>
              <a:rPr lang="en-US" sz="1200" b="1" dirty="0" smtClean="0"/>
              <a:t>13. What tournaments and competitions will the teams compete at? </a:t>
            </a:r>
          </a:p>
          <a:p>
            <a:r>
              <a:rPr lang="en-US" sz="1200" dirty="0" smtClean="0"/>
              <a:t>Our plan is to compete in a variety of competitions such as the Imagine Cup and Ion Awards, etc… </a:t>
            </a:r>
          </a:p>
          <a:p>
            <a:endParaRPr lang="en-US" sz="1200" b="1" dirty="0" smtClean="0"/>
          </a:p>
          <a:p>
            <a:r>
              <a:rPr lang="en-US" sz="1200" b="1" dirty="0" smtClean="0"/>
              <a:t>14. Will the Digital Visual Arts Academy be involved with local public and commercial commerce? </a:t>
            </a:r>
          </a:p>
          <a:p>
            <a:r>
              <a:rPr lang="en-US" sz="1200" dirty="0" smtClean="0"/>
              <a:t>The iDVA Academy is involved and is always exploring new ways of working with several local Sarasota companies and public productions to get the student hands-on experience. </a:t>
            </a:r>
          </a:p>
          <a:p>
            <a:endParaRPr lang="en-US" sz="1200" b="1" dirty="0" smtClean="0"/>
          </a:p>
          <a:p>
            <a:r>
              <a:rPr lang="en-US" sz="1200" b="1" dirty="0" smtClean="0"/>
              <a:t>15. Who are the Academy Instructors? </a:t>
            </a:r>
          </a:p>
          <a:p>
            <a:r>
              <a:rPr lang="en-US" sz="1200" dirty="0" smtClean="0"/>
              <a:t>Steve Stennes will personally select all the staff educators who will assist him in training all the students. Currently on staff are Nancy Knight and Bud Janney specializing in different aspects of digital visual arts. Qualified instructors will be added as our program grows. </a:t>
            </a:r>
          </a:p>
          <a:p>
            <a:endParaRPr lang="en-US" sz="1200" b="1" dirty="0" smtClean="0"/>
          </a:p>
          <a:p>
            <a:r>
              <a:rPr lang="en-US" sz="1200" b="1" dirty="0" smtClean="0"/>
              <a:t>16. Are all the Academy educators actively keeping up their skills? </a:t>
            </a:r>
          </a:p>
          <a:p>
            <a:r>
              <a:rPr lang="en-US" sz="1200" dirty="0" smtClean="0"/>
              <a:t>All of the education staff is required to continue their education in the arts and to compete in appropriate competition levels. </a:t>
            </a:r>
          </a:p>
          <a:p>
            <a:endParaRPr lang="en-US" sz="1200" b="1" dirty="0" smtClean="0"/>
          </a:p>
          <a:p>
            <a:r>
              <a:rPr lang="en-US" sz="1200" b="1" dirty="0" smtClean="0"/>
              <a:t>17. Will the students be offered evaluations? </a:t>
            </a:r>
          </a:p>
          <a:p>
            <a:r>
              <a:rPr lang="en-US" sz="1200" dirty="0" smtClean="0"/>
              <a:t>Steve is currently working with a company to have evaluations available, every trimester for all the students and parents. </a:t>
            </a:r>
          </a:p>
        </p:txBody>
      </p:sp>
      <p:sp>
        <p:nvSpPr>
          <p:cNvPr id="9" name="Rectangle 8"/>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6" name="TextBox 5"/>
          <p:cNvSpPr txBox="1"/>
          <p:nvPr/>
        </p:nvSpPr>
        <p:spPr>
          <a:xfrm>
            <a:off x="457200" y="1225689"/>
            <a:ext cx="8686800" cy="5078313"/>
          </a:xfrm>
          <a:prstGeom prst="rect">
            <a:avLst/>
          </a:prstGeom>
          <a:noFill/>
        </p:spPr>
        <p:txBody>
          <a:bodyPr wrap="square" rtlCol="0">
            <a:spAutoFit/>
          </a:bodyPr>
          <a:lstStyle/>
          <a:p>
            <a:r>
              <a:rPr lang="en-US" sz="1200" b="1" dirty="0" smtClean="0"/>
              <a:t>18. Where will the boarding students live and eat? </a:t>
            </a:r>
          </a:p>
          <a:p>
            <a:r>
              <a:rPr lang="en-US" sz="1200" dirty="0" smtClean="0"/>
              <a:t>There are supervised condos available for the boarding students. They will eat their meals at the Elevation Preparatory Academy facilities. </a:t>
            </a:r>
          </a:p>
          <a:p>
            <a:endParaRPr lang="en-US" sz="1200" b="1" dirty="0" smtClean="0"/>
          </a:p>
          <a:p>
            <a:r>
              <a:rPr lang="en-US" sz="1200" b="1" dirty="0" smtClean="0"/>
              <a:t>19. Where will the boarding students go to school? </a:t>
            </a:r>
          </a:p>
          <a:p>
            <a:r>
              <a:rPr lang="en-US" sz="1200" dirty="0" smtClean="0"/>
              <a:t>The Elevation Preparatory Academy will serve as the academic school for all the students. </a:t>
            </a:r>
          </a:p>
          <a:p>
            <a:endParaRPr lang="en-US" sz="1200" b="1" dirty="0" smtClean="0"/>
          </a:p>
          <a:p>
            <a:r>
              <a:rPr lang="en-US" sz="1200" b="1" dirty="0" smtClean="0"/>
              <a:t>20. Where will the classes take place? </a:t>
            </a:r>
          </a:p>
          <a:p>
            <a:r>
              <a:rPr lang="en-US" sz="1200" dirty="0" smtClean="0"/>
              <a:t>The Art Center Sarasota (www.artsarasota.org) combined with numerous outings around Sarasota and events within the other Academies. </a:t>
            </a:r>
          </a:p>
          <a:p>
            <a:endParaRPr lang="en-US" sz="1200" b="1" dirty="0" smtClean="0"/>
          </a:p>
          <a:p>
            <a:r>
              <a:rPr lang="en-US" sz="1200" b="1" dirty="0" smtClean="0"/>
              <a:t>21. Has is transportation arranged for these outings? </a:t>
            </a:r>
          </a:p>
          <a:p>
            <a:r>
              <a:rPr lang="en-US" sz="1200" dirty="0" smtClean="0"/>
              <a:t>iDVA Academy will provide transportation for any events outside Elevation Academy. </a:t>
            </a:r>
          </a:p>
          <a:p>
            <a:endParaRPr lang="en-US" sz="1200" b="1" dirty="0" smtClean="0"/>
          </a:p>
          <a:p>
            <a:r>
              <a:rPr lang="en-US" sz="1200" b="1" dirty="0" smtClean="0"/>
              <a:t>22. What equipment is necessary to attend the iDVA academy? </a:t>
            </a:r>
          </a:p>
          <a:p>
            <a:r>
              <a:rPr lang="en-US" sz="1200" dirty="0" smtClean="0"/>
              <a:t>A complete list of equipment is outlined on the website. (www.iDVAacademy.org/About Us/Equipment/) </a:t>
            </a:r>
          </a:p>
          <a:p>
            <a:endParaRPr lang="en-US" sz="1200" b="1" dirty="0" smtClean="0"/>
          </a:p>
          <a:p>
            <a:r>
              <a:rPr lang="en-US" sz="1200" b="1" dirty="0" smtClean="0"/>
              <a:t>23. How many days per week are Digital Visual Art classes held? </a:t>
            </a:r>
          </a:p>
          <a:p>
            <a:r>
              <a:rPr lang="en-US" sz="1200" dirty="0" smtClean="0"/>
              <a:t>Classes are held 5 days per week for 3 hours each day. </a:t>
            </a:r>
          </a:p>
          <a:p>
            <a:endParaRPr lang="en-US" sz="1200" b="1" dirty="0" smtClean="0"/>
          </a:p>
          <a:p>
            <a:r>
              <a:rPr lang="en-US" sz="1200" b="1" dirty="0" smtClean="0"/>
              <a:t>24. What special opportunities are available for my child in Sarasota? </a:t>
            </a:r>
          </a:p>
          <a:p>
            <a:r>
              <a:rPr lang="en-US" sz="1200" dirty="0" smtClean="0"/>
              <a:t>Sarasota offers a unique environment for studying in the Digital Visual Arts. We will be working closely with Ringling School of Art &amp; Design to custom tailor our program giving our students exactly what the premier Art and Design colleges are looking for, greatly increasing their opportunities to further their education and careers. </a:t>
            </a:r>
          </a:p>
          <a:p>
            <a:endParaRPr lang="en-US" sz="1200" b="1" dirty="0" smtClean="0"/>
          </a:p>
          <a:p>
            <a:r>
              <a:rPr lang="en-US" sz="1200" b="1" dirty="0" smtClean="0"/>
              <a:t>25. What measures are taken to ensure my child is safe?</a:t>
            </a:r>
          </a:p>
          <a:p>
            <a:r>
              <a:rPr lang="en-US" sz="1200" dirty="0" smtClean="0"/>
              <a:t>All students will be monitored 24/7. At Elevation Academy by their teachers; to and from classes and errands, and in their housing by our chaperones; and by our iDVA academy instructors while in class and on outings. Safety is our #1 priority! </a:t>
            </a:r>
          </a:p>
        </p:txBody>
      </p:sp>
      <p:sp>
        <p:nvSpPr>
          <p:cNvPr id="9" name="Rectangle 8"/>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1828800"/>
            <a:ext cx="8382000" cy="2169825"/>
          </a:xfrm>
          <a:prstGeom prst="rect">
            <a:avLst/>
          </a:prstGeom>
          <a:noFill/>
        </p:spPr>
        <p:txBody>
          <a:bodyPr wrap="square" rtlCol="0">
            <a:spAutoFit/>
          </a:bodyPr>
          <a:lstStyle/>
          <a:p>
            <a:pPr>
              <a:lnSpc>
                <a:spcPts val="1500"/>
              </a:lnSpc>
              <a:spcAft>
                <a:spcPts val="600"/>
              </a:spcAft>
            </a:pPr>
            <a:r>
              <a:rPr lang="en-US" sz="1400" dirty="0" smtClean="0"/>
              <a:t>At iDVA academy you will learn to understand gaming structure and practices . How to design and layout your adventures, character development and produce them using multiple </a:t>
            </a:r>
            <a:r>
              <a:rPr lang="en-US" sz="1400" smtClean="0"/>
              <a:t>software products </a:t>
            </a:r>
            <a:r>
              <a:rPr lang="en-US" sz="1400" dirty="0" smtClean="0"/>
              <a:t>for different gaming platforms. Today's Video Gaming Arts are fast paced environments of constantly evolving technologies mixed with the art of creative storytelling. </a:t>
            </a:r>
          </a:p>
          <a:p>
            <a:pPr>
              <a:lnSpc>
                <a:spcPts val="1500"/>
              </a:lnSpc>
              <a:spcAft>
                <a:spcPts val="600"/>
              </a:spcAft>
            </a:pPr>
            <a:r>
              <a:rPr lang="en-US" sz="1400" dirty="0" smtClean="0"/>
              <a:t>Today's Video Gaming artist needs to have a solid base in the digital world along with a solid base in the physical world and be able to bring that knowledge together with their passion and vision of life to create the sought after uniquely exciting Games of tomorrow.</a:t>
            </a:r>
          </a:p>
          <a:p>
            <a:pPr>
              <a:lnSpc>
                <a:spcPts val="1500"/>
              </a:lnSpc>
              <a:spcAft>
                <a:spcPts val="600"/>
              </a:spcAft>
            </a:pPr>
            <a:r>
              <a:rPr lang="en-US" sz="1400" dirty="0" smtClean="0"/>
              <a:t>We will teach the technical aspects of using all forms of digital tools so they become an extension of your finger tips to capture your mind’s vision. We will teach students how to work with their vision in a way that helps them bring what they see and experience to life.  </a:t>
            </a:r>
          </a:p>
        </p:txBody>
      </p:sp>
      <p:sp>
        <p:nvSpPr>
          <p:cNvPr id="12" name="TextBox 11"/>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40" name="Rounded Rectangle 39"/>
          <p:cNvSpPr/>
          <p:nvPr/>
        </p:nvSpPr>
        <p:spPr>
          <a:xfrm>
            <a:off x="279402" y="1143000"/>
            <a:ext cx="2082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Video Gaming  Arts</a:t>
            </a:r>
            <a:endParaRPr lang="en-US" b="1" dirty="0"/>
          </a:p>
        </p:txBody>
      </p:sp>
      <p:grpSp>
        <p:nvGrpSpPr>
          <p:cNvPr id="15" name="Group 14"/>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3622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pic>
        <p:nvPicPr>
          <p:cNvPr id="35841" name="Picture 1" descr="M:\B-My Webs\iDVA academy\Images\Untitled-2.jpg"/>
          <p:cNvPicPr>
            <a:picLocks noChangeAspect="1" noChangeArrowheads="1"/>
          </p:cNvPicPr>
          <p:nvPr/>
        </p:nvPicPr>
        <p:blipFill>
          <a:blip r:embed="rId4" cstate="print"/>
          <a:srcRect/>
          <a:stretch>
            <a:fillRect/>
          </a:stretch>
        </p:blipFill>
        <p:spPr bwMode="auto">
          <a:xfrm>
            <a:off x="1676400" y="4038600"/>
            <a:ext cx="5625034" cy="2275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3378935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18" name="Rectangle 17"/>
          <p:cNvSpPr/>
          <p:nvPr/>
        </p:nvSpPr>
        <p:spPr>
          <a:xfrm>
            <a:off x="483834" y="1752600"/>
            <a:ext cx="8229600" cy="2977738"/>
          </a:xfrm>
          <a:prstGeom prst="rect">
            <a:avLst/>
          </a:prstGeom>
        </p:spPr>
        <p:txBody>
          <a:bodyPr wrap="square">
            <a:spAutoFit/>
          </a:bodyPr>
          <a:lstStyle/>
          <a:p>
            <a:pPr marL="342900" indent="-342900" fontAlgn="base">
              <a:lnSpc>
                <a:spcPts val="1500"/>
              </a:lnSpc>
              <a:spcAft>
                <a:spcPts val="600"/>
              </a:spcAft>
            </a:pPr>
            <a:r>
              <a:rPr lang="en-US" sz="1600" b="1" dirty="0" smtClean="0"/>
              <a:t>	Our world is changing: </a:t>
            </a:r>
            <a:r>
              <a:rPr lang="en-US" sz="1600" dirty="0" smtClean="0"/>
              <a:t> </a:t>
            </a:r>
          </a:p>
          <a:p>
            <a:pPr marL="342900" indent="-342900" fontAlgn="base">
              <a:lnSpc>
                <a:spcPts val="1500"/>
              </a:lnSpc>
              <a:spcAft>
                <a:spcPts val="600"/>
              </a:spcAft>
              <a:buFont typeface="Wingdings" pitchFamily="2" charset="2"/>
              <a:buChar char="ü"/>
            </a:pPr>
            <a:r>
              <a:rPr lang="en-US" sz="1400" dirty="0" smtClean="0"/>
              <a:t>“Our world is moving from an economy/society built on the logical, linear capabilities of the Informative Age to an economy/society built on the inventive, emphatic, big-picture capabilities of the Conceptual Age</a:t>
            </a:r>
            <a:r>
              <a:rPr lang="en-US" sz="1200" dirty="0" smtClean="0"/>
              <a:t>”. (Excerpt from “A Whole New Mind-Why Right-Brainers Will Rule the Future” by Daniel Pink) </a:t>
            </a:r>
          </a:p>
          <a:p>
            <a:pPr marL="342900" indent="-342900" fontAlgn="base">
              <a:lnSpc>
                <a:spcPts val="1500"/>
              </a:lnSpc>
              <a:spcAft>
                <a:spcPts val="600"/>
              </a:spcAft>
              <a:buFont typeface="Wingdings" pitchFamily="2" charset="2"/>
              <a:buChar char="ü"/>
            </a:pPr>
            <a:r>
              <a:rPr lang="en-US" sz="1400" dirty="0" smtClean="0"/>
              <a:t>According to Sarasota’s own internationally acclaimed Ringling College of Art and Design, creative oriented jobs have increased from 10% to 30% of the economy; that “The future belongs to visual communicators”. Each year, they host recruiters from Disney, Pixar, Hallmark, Target, DreamWorks, Sony, and Apple. And each year, a host of Ringling students are offered internships. Many go on to pursue careers with the same companies.  </a:t>
            </a:r>
            <a:r>
              <a:rPr lang="en-US" sz="1400" dirty="0" smtClean="0">
                <a:hlinkClick r:id="rId3"/>
              </a:rPr>
              <a:t>www.ringling.edu</a:t>
            </a:r>
            <a:endParaRPr lang="en-US" sz="1400" dirty="0" smtClean="0"/>
          </a:p>
          <a:p>
            <a:pPr marL="342900" indent="-342900" fontAlgn="base">
              <a:lnSpc>
                <a:spcPts val="1500"/>
              </a:lnSpc>
              <a:spcAft>
                <a:spcPts val="600"/>
              </a:spcAft>
              <a:buFont typeface="Wingdings" pitchFamily="2" charset="2"/>
              <a:buChar char="ü"/>
            </a:pPr>
            <a:r>
              <a:rPr lang="en-US" sz="1400" dirty="0" smtClean="0"/>
              <a:t>“The arts develop skills and habits of mind that </a:t>
            </a:r>
            <a:r>
              <a:rPr lang="en-US" sz="1400" dirty="0" smtClean="0"/>
              <a:t>are</a:t>
            </a:r>
          </a:p>
          <a:p>
            <a:pPr marL="342900" indent="-342900" fontAlgn="base">
              <a:lnSpc>
                <a:spcPts val="1500"/>
              </a:lnSpc>
              <a:spcAft>
                <a:spcPts val="600"/>
              </a:spcAft>
              <a:buFont typeface="Wingdings" pitchFamily="2" charset="2"/>
              <a:buChar char="ü"/>
            </a:pPr>
            <a:r>
              <a:rPr lang="en-US" sz="1400" dirty="0" smtClean="0"/>
              <a:t>important </a:t>
            </a:r>
            <a:r>
              <a:rPr lang="en-US" sz="1400" dirty="0" smtClean="0"/>
              <a:t>for workers in the new economy of ideas” </a:t>
            </a:r>
            <a:br>
              <a:rPr lang="en-US" sz="1400" dirty="0" smtClean="0"/>
            </a:br>
            <a:r>
              <a:rPr lang="en-US" sz="1400" i="1" dirty="0" smtClean="0"/>
              <a:t>           – Alan Greenspan, former U.S. Federal </a:t>
            </a:r>
            <a:r>
              <a:rPr lang="en-US" sz="1400" i="1" dirty="0" smtClean="0"/>
              <a:t>Reserve</a:t>
            </a:r>
          </a:p>
          <a:p>
            <a:pPr marL="342900" indent="-342900" fontAlgn="base">
              <a:lnSpc>
                <a:spcPts val="1500"/>
              </a:lnSpc>
              <a:spcAft>
                <a:spcPts val="600"/>
              </a:spcAft>
              <a:buFont typeface="Wingdings" pitchFamily="2" charset="2"/>
              <a:buChar char="ü"/>
            </a:pPr>
            <a:r>
              <a:rPr lang="en-US" sz="1400" i="1" dirty="0" smtClean="0"/>
              <a:t> </a:t>
            </a:r>
            <a:r>
              <a:rPr lang="en-US" sz="1400" i="1" dirty="0" smtClean="0"/>
              <a:t>             </a:t>
            </a:r>
            <a:r>
              <a:rPr lang="en-US" sz="1400" i="1" dirty="0" smtClean="0"/>
              <a:t> </a:t>
            </a:r>
            <a:r>
              <a:rPr lang="en-US" sz="1400" i="1" dirty="0" smtClean="0"/>
              <a:t>Chairman</a:t>
            </a:r>
            <a:r>
              <a:rPr lang="en-US" sz="1400" dirty="0" smtClean="0"/>
              <a:t>. </a:t>
            </a:r>
          </a:p>
        </p:txBody>
      </p:sp>
      <p:sp>
        <p:nvSpPr>
          <p:cNvPr id="32" name="Rounded Rectangle 31"/>
          <p:cNvSpPr/>
          <p:nvPr/>
        </p:nvSpPr>
        <p:spPr>
          <a:xfrm>
            <a:off x="279402" y="1143000"/>
            <a:ext cx="1549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Your Future</a:t>
            </a:r>
            <a:endParaRPr lang="en-US" b="1" dirty="0"/>
          </a:p>
        </p:txBody>
      </p:sp>
      <p:sp>
        <p:nvSpPr>
          <p:cNvPr id="33" name="TextBox 32"/>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grpSp>
        <p:nvGrpSpPr>
          <p:cNvPr id="15" name="Group 14"/>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4"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5"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pic>
        <p:nvPicPr>
          <p:cNvPr id="11271" name="Picture 7" descr="M:\B-My Webs\iDVA academy\Images\Gaming -02.jpg"/>
          <p:cNvPicPr>
            <a:picLocks noChangeAspect="1" noChangeArrowheads="1"/>
          </p:cNvPicPr>
          <p:nvPr/>
        </p:nvPicPr>
        <p:blipFill>
          <a:blip r:embed="rId6" cstate="print"/>
          <a:srcRect/>
          <a:stretch>
            <a:fillRect/>
          </a:stretch>
        </p:blipFill>
        <p:spPr bwMode="auto">
          <a:xfrm>
            <a:off x="5105400" y="3591065"/>
            <a:ext cx="3873500" cy="2784334"/>
          </a:xfrm>
          <a:prstGeom prst="rect">
            <a:avLst/>
          </a:prstGeom>
          <a:ln>
            <a:noFill/>
          </a:ln>
          <a:effectLst>
            <a:softEdge rad="112500"/>
          </a:effectLst>
        </p:spPr>
      </p:pic>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48" name="TextBox 47"/>
          <p:cNvSpPr txBox="1"/>
          <p:nvPr/>
        </p:nvSpPr>
        <p:spPr>
          <a:xfrm>
            <a:off x="838200" y="3733800"/>
            <a:ext cx="184731" cy="369332"/>
          </a:xfrm>
          <a:prstGeom prst="rect">
            <a:avLst/>
          </a:prstGeom>
          <a:noFill/>
        </p:spPr>
        <p:txBody>
          <a:bodyPr wrap="none" rtlCol="0">
            <a:spAutoFit/>
          </a:bodyPr>
          <a:lstStyle/>
          <a:p>
            <a:endParaRPr lang="en-US" dirty="0"/>
          </a:p>
        </p:txBody>
      </p:sp>
      <p:sp>
        <p:nvSpPr>
          <p:cNvPr id="53" name="TextBox 52"/>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43" name="Rounded Rectangle 42"/>
          <p:cNvSpPr/>
          <p:nvPr/>
        </p:nvSpPr>
        <p:spPr>
          <a:xfrm>
            <a:off x="279402" y="1143000"/>
            <a:ext cx="1320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Prepare!</a:t>
            </a:r>
          </a:p>
        </p:txBody>
      </p:sp>
      <p:sp>
        <p:nvSpPr>
          <p:cNvPr id="23" name="TextBox 22"/>
          <p:cNvSpPr txBox="1"/>
          <p:nvPr/>
        </p:nvSpPr>
        <p:spPr>
          <a:xfrm>
            <a:off x="609600" y="1828800"/>
            <a:ext cx="7239000" cy="2757165"/>
          </a:xfrm>
          <a:prstGeom prst="rect">
            <a:avLst/>
          </a:prstGeom>
          <a:noFill/>
        </p:spPr>
        <p:txBody>
          <a:bodyPr wrap="square" rtlCol="0">
            <a:spAutoFit/>
          </a:bodyPr>
          <a:lstStyle/>
          <a:p>
            <a:pPr>
              <a:lnSpc>
                <a:spcPts val="1500"/>
              </a:lnSpc>
              <a:spcAft>
                <a:spcPts val="300"/>
              </a:spcAft>
            </a:pPr>
            <a:r>
              <a:rPr lang="en-US" sz="1400" dirty="0" smtClean="0"/>
              <a:t>New innovations, breakthrough technologies, and changing consumer habits are redefining the media fueling </a:t>
            </a:r>
            <a:br>
              <a:rPr lang="en-US" sz="1400" dirty="0" smtClean="0"/>
            </a:br>
            <a:r>
              <a:rPr lang="en-US" sz="1400" dirty="0" smtClean="0"/>
              <a:t>demand for media professionals who can apply the latest tools and techniques to create compelling digital content.</a:t>
            </a:r>
          </a:p>
          <a:p>
            <a:pPr>
              <a:lnSpc>
                <a:spcPts val="1500"/>
              </a:lnSpc>
              <a:spcAft>
                <a:spcPts val="100"/>
              </a:spcAft>
            </a:pPr>
            <a:r>
              <a:rPr lang="en-US" sz="1400" dirty="0" smtClean="0"/>
              <a:t>In a field where the only constant is change, employers are on the lookout for communications and media professionals </a:t>
            </a:r>
            <a:br>
              <a:rPr lang="en-US" sz="1400" dirty="0" smtClean="0"/>
            </a:br>
            <a:r>
              <a:rPr lang="en-US" sz="1400" dirty="0" smtClean="0"/>
              <a:t>who are familiar with the latest digital techniques and tools. While employment is </a:t>
            </a:r>
            <a:r>
              <a:rPr lang="en-US" sz="1400" b="1" dirty="0" smtClean="0"/>
              <a:t>projected t</a:t>
            </a:r>
            <a:r>
              <a:rPr lang="en-US" sz="1400" dirty="0" smtClean="0"/>
              <a:t>o grow at an average </a:t>
            </a:r>
            <a:br>
              <a:rPr lang="en-US" sz="1400" dirty="0" smtClean="0"/>
            </a:br>
            <a:r>
              <a:rPr lang="en-US" sz="1400" dirty="0" smtClean="0"/>
              <a:t>pace, demand for digital artists</a:t>
            </a:r>
            <a:endParaRPr lang="en-US" sz="1400" dirty="0" smtClean="0">
              <a:solidFill>
                <a:schemeClr val="bg1"/>
              </a:solidFill>
              <a:latin typeface="Allura" pitchFamily="50" charset="0"/>
            </a:endParaRPr>
          </a:p>
          <a:p>
            <a:pPr>
              <a:lnSpc>
                <a:spcPts val="1500"/>
              </a:lnSpc>
              <a:spcAft>
                <a:spcPts val="100"/>
              </a:spcAft>
            </a:pPr>
            <a:r>
              <a:rPr lang="en-US" sz="1400" dirty="0" smtClean="0"/>
              <a:t>increase!  </a:t>
            </a:r>
          </a:p>
          <a:p>
            <a:pPr>
              <a:lnSpc>
                <a:spcPts val="1200"/>
              </a:lnSpc>
              <a:spcAft>
                <a:spcPts val="600"/>
              </a:spcAft>
            </a:pPr>
            <a:r>
              <a:rPr lang="en-US" sz="1200" dirty="0" smtClean="0"/>
              <a:t>		</a:t>
            </a:r>
            <a:r>
              <a:rPr lang="en-US" sz="1200" i="1" dirty="0" smtClean="0"/>
              <a:t>                                                 (Northern University, College of Professional Studies)</a:t>
            </a:r>
          </a:p>
          <a:p>
            <a:pPr>
              <a:spcAft>
                <a:spcPts val="600"/>
              </a:spcAft>
            </a:pPr>
            <a:endParaRPr lang="en-US" sz="1200" dirty="0" smtClean="0"/>
          </a:p>
          <a:p>
            <a:pPr>
              <a:spcAft>
                <a:spcPts val="600"/>
              </a:spcAft>
            </a:pPr>
            <a:endParaRPr lang="en-US" sz="1200" b="1" dirty="0"/>
          </a:p>
        </p:txBody>
      </p:sp>
      <p:grpSp>
        <p:nvGrpSpPr>
          <p:cNvPr id="24" name="Group 23"/>
          <p:cNvGrpSpPr/>
          <p:nvPr/>
        </p:nvGrpSpPr>
        <p:grpSpPr>
          <a:xfrm>
            <a:off x="1" y="0"/>
            <a:ext cx="9143998" cy="1773333"/>
            <a:chOff x="1" y="0"/>
            <a:chExt cx="9143998" cy="1773333"/>
          </a:xfrm>
        </p:grpSpPr>
        <p:pic>
          <p:nvPicPr>
            <p:cNvPr id="25" name="Picture 24"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26" name="TextBox 2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7" name="Picture 26"/>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2" name="Rectangle 21"/>
          <p:cNvSpPr/>
          <p:nvPr/>
        </p:nvSpPr>
        <p:spPr>
          <a:xfrm>
            <a:off x="23622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pic>
        <p:nvPicPr>
          <p:cNvPr id="29697" name="Picture 1" descr="M:\B-My Webs\iDVA academy\Images\Gaming.jpg"/>
          <p:cNvPicPr>
            <a:picLocks noChangeAspect="1" noChangeArrowheads="1"/>
          </p:cNvPicPr>
          <p:nvPr/>
        </p:nvPicPr>
        <p:blipFill>
          <a:blip r:embed="rId4" cstate="print"/>
          <a:srcRect/>
          <a:stretch>
            <a:fillRect/>
          </a:stretch>
        </p:blipFill>
        <p:spPr bwMode="auto">
          <a:xfrm>
            <a:off x="2438400" y="4038600"/>
            <a:ext cx="4075113" cy="2459120"/>
          </a:xfrm>
          <a:prstGeom prst="rect">
            <a:avLst/>
          </a:prstGeom>
          <a:noFill/>
        </p:spPr>
      </p:pic>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609600" y="2286000"/>
            <a:ext cx="7924800" cy="3529171"/>
          </a:xfrm>
          <a:prstGeom prst="rect">
            <a:avLst/>
          </a:prstGeom>
          <a:noFill/>
        </p:spPr>
        <p:txBody>
          <a:bodyPr wrap="square" rtlCol="0">
            <a:spAutoFit/>
          </a:bodyPr>
          <a:lstStyle/>
          <a:p>
            <a:pPr>
              <a:lnSpc>
                <a:spcPts val="1400"/>
              </a:lnSpc>
              <a:spcAft>
                <a:spcPts val="600"/>
              </a:spcAft>
            </a:pPr>
            <a:r>
              <a:rPr lang="en-US" sz="1600" b="1" dirty="0" smtClean="0"/>
              <a:t>Game Design:</a:t>
            </a:r>
            <a:r>
              <a:rPr lang="en-US" sz="1600" dirty="0" smtClean="0"/>
              <a:t/>
            </a:r>
            <a:br>
              <a:rPr lang="en-US" sz="1600" dirty="0" smtClean="0"/>
            </a:br>
            <a:r>
              <a:rPr lang="en-US" sz="1400" dirty="0" smtClean="0"/>
              <a:t>      </a:t>
            </a:r>
            <a:r>
              <a:rPr lang="en-US" sz="1200" dirty="0" smtClean="0"/>
              <a:t>Offering a practice-oriented approach to the art and science of game making.</a:t>
            </a:r>
            <a:r>
              <a:rPr lang="en-US" sz="1400" dirty="0" smtClean="0"/>
              <a:t> </a:t>
            </a:r>
            <a:br>
              <a:rPr lang="en-US" sz="1400" dirty="0" smtClean="0"/>
            </a:br>
            <a:r>
              <a:rPr lang="en-US" sz="1400" dirty="0" smtClean="0"/>
              <a:t>      </a:t>
            </a:r>
            <a:r>
              <a:rPr lang="en-US" sz="1200" dirty="0" smtClean="0"/>
              <a:t>Emphasizes digital visual design and programming for video games.</a:t>
            </a:r>
            <a:br>
              <a:rPr lang="en-US" sz="1200" dirty="0" smtClean="0"/>
            </a:br>
            <a:r>
              <a:rPr lang="en-US" sz="1200" dirty="0" smtClean="0"/>
              <a:t>       Fosters conceptual understanding of the principles of game design for all varieties of games.</a:t>
            </a:r>
          </a:p>
          <a:p>
            <a:pPr marL="274320" lvl="1" indent="-457200">
              <a:lnSpc>
                <a:spcPts val="1400"/>
              </a:lnSpc>
            </a:pPr>
            <a:endParaRPr lang="en-US" sz="1400" b="1" dirty="0" smtClean="0"/>
          </a:p>
          <a:p>
            <a:pPr marL="274320" lvl="1" indent="-457200">
              <a:lnSpc>
                <a:spcPts val="1400"/>
              </a:lnSpc>
            </a:pPr>
            <a:r>
              <a:rPr lang="en-US" sz="1600" b="1" dirty="0" smtClean="0"/>
              <a:t>Additional training will include:</a:t>
            </a:r>
          </a:p>
          <a:p>
            <a:pPr marL="274320" lvl="1" indent="-457200">
              <a:lnSpc>
                <a:spcPts val="1400"/>
              </a:lnSpc>
            </a:pPr>
            <a:endParaRPr lang="en-US" sz="1600" b="1" dirty="0" smtClean="0"/>
          </a:p>
          <a:p>
            <a:pPr marL="182880" indent="-274320">
              <a:lnSpc>
                <a:spcPts val="1400"/>
              </a:lnSpc>
            </a:pPr>
            <a:r>
              <a:rPr lang="en-US" sz="1600" b="1" dirty="0" smtClean="0"/>
              <a:t>Interactive Design:</a:t>
            </a:r>
            <a:endParaRPr lang="en-US" sz="1600" dirty="0" smtClean="0"/>
          </a:p>
          <a:p>
            <a:pPr marL="182880" indent="-274320">
              <a:lnSpc>
                <a:spcPts val="1400"/>
              </a:lnSpc>
              <a:spcAft>
                <a:spcPts val="600"/>
              </a:spcAft>
            </a:pPr>
            <a:r>
              <a:rPr lang="en-US" sz="1200" dirty="0" smtClean="0"/>
              <a:t>	   Offers an overview of courses in the creative process of storytelling and communicating through visuals and sound.</a:t>
            </a:r>
            <a:br>
              <a:rPr lang="en-US" sz="1200" dirty="0" smtClean="0"/>
            </a:br>
            <a:r>
              <a:rPr lang="en-US" sz="1200" dirty="0" smtClean="0"/>
              <a:t>   Gain expertise in time-based design, interface, and experience design through a practice-oriented problem solving </a:t>
            </a:r>
            <a:br>
              <a:rPr lang="en-US" sz="1200" dirty="0" smtClean="0"/>
            </a:br>
            <a:r>
              <a:rPr lang="en-US" sz="1200" dirty="0" smtClean="0"/>
              <a:t>   approach.</a:t>
            </a:r>
          </a:p>
          <a:p>
            <a:pPr marL="182880" indent="-274320">
              <a:lnSpc>
                <a:spcPts val="1400"/>
              </a:lnSpc>
              <a:spcAft>
                <a:spcPts val="600"/>
              </a:spcAft>
            </a:pPr>
            <a:endParaRPr lang="en-US" sz="1200" b="1" dirty="0" smtClean="0"/>
          </a:p>
          <a:p>
            <a:pPr marL="182880" lvl="1" indent="-274320">
              <a:lnSpc>
                <a:spcPts val="1400"/>
              </a:lnSpc>
            </a:pPr>
            <a:r>
              <a:rPr lang="en-US" sz="1600" b="1" dirty="0" smtClean="0"/>
              <a:t>Group Communications:</a:t>
            </a:r>
            <a:endParaRPr lang="en-US" sz="1600" dirty="0" smtClean="0"/>
          </a:p>
          <a:p>
            <a:pPr marL="182880" lvl="1" indent="-274320">
              <a:lnSpc>
                <a:spcPts val="1400"/>
              </a:lnSpc>
              <a:spcAft>
                <a:spcPts val="600"/>
              </a:spcAft>
            </a:pPr>
            <a:r>
              <a:rPr lang="en-US" sz="1200" dirty="0" smtClean="0"/>
              <a:t>	   Focuses on the dynamics of communication in complex groups and organizations, for the purpose of learning how</a:t>
            </a:r>
            <a:br>
              <a:rPr lang="en-US" sz="1200" dirty="0" smtClean="0"/>
            </a:br>
            <a:r>
              <a:rPr lang="en-US" sz="1200" dirty="0" smtClean="0"/>
              <a:t>   individuals within such groups and organizations can become effective communicators.</a:t>
            </a:r>
          </a:p>
          <a:p>
            <a:pPr>
              <a:lnSpc>
                <a:spcPts val="1400"/>
              </a:lnSpc>
              <a:spcAft>
                <a:spcPts val="600"/>
              </a:spcAft>
            </a:pPr>
            <a:endParaRPr lang="en-US" sz="1400" b="1" dirty="0" smtClean="0"/>
          </a:p>
          <a:p>
            <a:pPr>
              <a:lnSpc>
                <a:spcPts val="1400"/>
              </a:lnSpc>
              <a:spcAft>
                <a:spcPts val="300"/>
              </a:spcAft>
            </a:pPr>
            <a:endParaRPr lang="en-US" sz="1200" dirty="0" smtClean="0"/>
          </a:p>
        </p:txBody>
      </p:sp>
      <p:sp>
        <p:nvSpPr>
          <p:cNvPr id="29" name="Rounded Rectangle 28"/>
          <p:cNvSpPr/>
          <p:nvPr/>
        </p:nvSpPr>
        <p:spPr>
          <a:xfrm>
            <a:off x="279402" y="1143000"/>
            <a:ext cx="2082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Technical Training</a:t>
            </a:r>
            <a:endParaRPr lang="en-US" b="1" dirty="0"/>
          </a:p>
        </p:txBody>
      </p:sp>
      <p:sp>
        <p:nvSpPr>
          <p:cNvPr id="30" name="TextBox 29"/>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grpSp>
        <p:nvGrpSpPr>
          <p:cNvPr id="18" name="Group 17"/>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20" name="TextBox 19"/>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1" name="Picture 20"/>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2" name="Rectangle 21"/>
          <p:cNvSpPr/>
          <p:nvPr/>
        </p:nvSpPr>
        <p:spPr>
          <a:xfrm>
            <a:off x="23622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152400" y="1905000"/>
            <a:ext cx="7848600" cy="4452501"/>
          </a:xfrm>
          <a:prstGeom prst="rect">
            <a:avLst/>
          </a:prstGeom>
          <a:noFill/>
        </p:spPr>
        <p:txBody>
          <a:bodyPr wrap="square" rtlCol="0">
            <a:spAutoFit/>
          </a:bodyPr>
          <a:lstStyle/>
          <a:p>
            <a:pPr>
              <a:lnSpc>
                <a:spcPts val="2000"/>
              </a:lnSpc>
            </a:pPr>
            <a:r>
              <a:rPr lang="en-US" b="1" dirty="0" smtClean="0"/>
              <a:t>Artistic Skills: </a:t>
            </a:r>
          </a:p>
          <a:p>
            <a:pPr marL="274320">
              <a:lnSpc>
                <a:spcPts val="2000"/>
              </a:lnSpc>
              <a:buFont typeface="Wingdings" pitchFamily="2" charset="2"/>
              <a:buChar char="ü"/>
            </a:pPr>
            <a:r>
              <a:rPr lang="en-US" sz="1600" dirty="0" smtClean="0"/>
              <a:t>  </a:t>
            </a:r>
            <a:r>
              <a:rPr lang="en-US" sz="1400" dirty="0" smtClean="0"/>
              <a:t> Learn and develop the technologies &amp; technical skills needed to master </a:t>
            </a:r>
            <a:r>
              <a:rPr lang="en-US" sz="1400" dirty="0" smtClean="0"/>
              <a:t>Video Gaming arts</a:t>
            </a:r>
            <a:r>
              <a:rPr lang="en-US" sz="1400" dirty="0" smtClean="0"/>
              <a:t>.</a:t>
            </a:r>
            <a:endParaRPr lang="en-US" sz="1400" dirty="0" smtClean="0"/>
          </a:p>
          <a:p>
            <a:pPr marL="274320">
              <a:lnSpc>
                <a:spcPts val="2000"/>
              </a:lnSpc>
              <a:buFont typeface="Wingdings" pitchFamily="2" charset="2"/>
              <a:buChar char="ü"/>
            </a:pPr>
            <a:r>
              <a:rPr lang="en-US" sz="1400" dirty="0" smtClean="0"/>
              <a:t>   </a:t>
            </a:r>
            <a:r>
              <a:rPr lang="en-US" sz="1400" dirty="0" smtClean="0"/>
              <a:t>Image processing and manipulation technologies using the latest professional software  </a:t>
            </a:r>
            <a:r>
              <a:rPr lang="en-US" sz="1400" dirty="0" smtClean="0"/>
              <a:t>such</a:t>
            </a:r>
          </a:p>
          <a:p>
            <a:pPr marL="274320">
              <a:lnSpc>
                <a:spcPts val="2000"/>
              </a:lnSpc>
            </a:pPr>
            <a:r>
              <a:rPr lang="en-US" sz="1400" dirty="0" smtClean="0"/>
              <a:t>       as </a:t>
            </a:r>
            <a:r>
              <a:rPr lang="en-US" sz="1400" dirty="0" smtClean="0"/>
              <a:t>Adobe Flash Professional </a:t>
            </a:r>
            <a:r>
              <a:rPr lang="en-US" sz="1400" dirty="0" smtClean="0"/>
              <a:t>CC®, </a:t>
            </a:r>
            <a:r>
              <a:rPr lang="en-US" sz="1400" dirty="0" smtClean="0"/>
              <a:t>Adobe </a:t>
            </a:r>
            <a:r>
              <a:rPr lang="en-US" sz="1400" dirty="0" smtClean="0"/>
              <a:t>Scout®, </a:t>
            </a:r>
            <a:r>
              <a:rPr lang="en-US" sz="1400" dirty="0" smtClean="0"/>
              <a:t>Adobe Gaming </a:t>
            </a:r>
            <a:r>
              <a:rPr lang="en-US" sz="1400" dirty="0" smtClean="0"/>
              <a:t>SDK software deployment kit.</a:t>
            </a:r>
          </a:p>
          <a:p>
            <a:pPr marL="274320">
              <a:lnSpc>
                <a:spcPts val="2000"/>
              </a:lnSpc>
              <a:buFont typeface="Wingdings" pitchFamily="2" charset="2"/>
              <a:buChar char="ü"/>
            </a:pPr>
            <a:r>
              <a:rPr lang="en-US" sz="1400" dirty="0" smtClean="0"/>
              <a:t>   Transforming </a:t>
            </a:r>
            <a:r>
              <a:rPr lang="en-US" sz="1400" dirty="0" smtClean="0"/>
              <a:t>your life passion and emotion into the image creation process.</a:t>
            </a:r>
          </a:p>
          <a:p>
            <a:pPr marL="274320">
              <a:lnSpc>
                <a:spcPts val="2000"/>
              </a:lnSpc>
              <a:buFont typeface="Wingdings" pitchFamily="2" charset="2"/>
              <a:buChar char="ü"/>
            </a:pPr>
            <a:r>
              <a:rPr lang="en-US" sz="1400" dirty="0" smtClean="0"/>
              <a:t>   Learning to see the story through visual impact and how to capture it. </a:t>
            </a:r>
          </a:p>
          <a:p>
            <a:pPr marL="274320">
              <a:lnSpc>
                <a:spcPts val="2000"/>
              </a:lnSpc>
              <a:buFont typeface="Wingdings" pitchFamily="2" charset="2"/>
              <a:buChar char="ü"/>
            </a:pPr>
            <a:r>
              <a:rPr lang="en-US" sz="1400" dirty="0" smtClean="0"/>
              <a:t>   Session preparation both with tools and mental readiness.</a:t>
            </a:r>
          </a:p>
          <a:p>
            <a:pPr marL="274320">
              <a:lnSpc>
                <a:spcPts val="2000"/>
              </a:lnSpc>
              <a:buFont typeface="Wingdings" pitchFamily="2" charset="2"/>
              <a:buChar char="ü"/>
            </a:pPr>
            <a:r>
              <a:rPr lang="en-US" sz="1400" dirty="0" smtClean="0"/>
              <a:t>   Honing visual skills, improve ability to </a:t>
            </a:r>
            <a:r>
              <a:rPr lang="en-US" sz="1400" dirty="0" smtClean="0"/>
              <a:t>interpret the meaning of subject movement.</a:t>
            </a:r>
            <a:endParaRPr lang="en-US" sz="1400" dirty="0" smtClean="0"/>
          </a:p>
          <a:p>
            <a:pPr marL="274320">
              <a:lnSpc>
                <a:spcPts val="2000"/>
              </a:lnSpc>
              <a:buFont typeface="Wingdings" pitchFamily="2" charset="2"/>
              <a:buChar char="ü"/>
            </a:pPr>
            <a:r>
              <a:rPr lang="en-US" sz="1400" dirty="0" smtClean="0"/>
              <a:t>   Studying subject movements and emotion.</a:t>
            </a:r>
          </a:p>
          <a:p>
            <a:pPr marL="274320">
              <a:lnSpc>
                <a:spcPts val="2000"/>
              </a:lnSpc>
              <a:buFont typeface="Wingdings" pitchFamily="2" charset="2"/>
              <a:buChar char="ü"/>
            </a:pPr>
            <a:r>
              <a:rPr lang="en-US" sz="1400" dirty="0" smtClean="0"/>
              <a:t>   Focusing on your subject and tuning out distractions.</a:t>
            </a:r>
          </a:p>
          <a:p>
            <a:pPr marL="274320">
              <a:lnSpc>
                <a:spcPts val="2000"/>
              </a:lnSpc>
              <a:buFont typeface="Wingdings" pitchFamily="2" charset="2"/>
              <a:buChar char="ü"/>
            </a:pPr>
            <a:r>
              <a:rPr lang="en-US" sz="1400" dirty="0" smtClean="0"/>
              <a:t>   People skills and gaining trust through confidence and politeness.</a:t>
            </a:r>
          </a:p>
          <a:p>
            <a:pPr marL="274320">
              <a:lnSpc>
                <a:spcPts val="2000"/>
              </a:lnSpc>
              <a:buFont typeface="Wingdings" pitchFamily="2" charset="2"/>
              <a:buChar char="ü"/>
            </a:pPr>
            <a:r>
              <a:rPr lang="en-US" sz="1400" dirty="0" smtClean="0"/>
              <a:t>   Artistic visual skills, composition, color relationship, contrast etc. </a:t>
            </a:r>
          </a:p>
          <a:p>
            <a:pPr marL="274320">
              <a:lnSpc>
                <a:spcPts val="2000"/>
              </a:lnSpc>
              <a:buFont typeface="Wingdings" pitchFamily="2" charset="2"/>
              <a:buChar char="ü"/>
            </a:pPr>
            <a:r>
              <a:rPr lang="en-US" sz="1400" dirty="0" smtClean="0"/>
              <a:t>   Collaborate with other artist to create new looks and medium assemblies</a:t>
            </a:r>
            <a:r>
              <a:rPr lang="en-US" sz="1400" dirty="0" smtClean="0"/>
              <a:t>.</a:t>
            </a:r>
          </a:p>
          <a:p>
            <a:pPr marL="274320">
              <a:lnSpc>
                <a:spcPts val="2000"/>
              </a:lnSpc>
              <a:buFont typeface="Wingdings" pitchFamily="2" charset="2"/>
              <a:buChar char="ü"/>
            </a:pPr>
            <a:r>
              <a:rPr lang="en-US" sz="1400" dirty="0" smtClean="0"/>
              <a:t>   Workflow </a:t>
            </a:r>
            <a:r>
              <a:rPr lang="en-US" sz="1400" dirty="0" smtClean="0"/>
              <a:t>skills, how to arrange your work flow to maximize productivity. </a:t>
            </a:r>
          </a:p>
          <a:p>
            <a:pPr marL="274320">
              <a:lnSpc>
                <a:spcPts val="2000"/>
              </a:lnSpc>
            </a:pPr>
            <a:r>
              <a:rPr lang="en-US" sz="1400" dirty="0" smtClean="0"/>
              <a:t> </a:t>
            </a:r>
            <a:r>
              <a:rPr lang="en-US" sz="1600" dirty="0" smtClean="0"/>
              <a:t/>
            </a:r>
            <a:br>
              <a:rPr lang="en-US" sz="1600" dirty="0" smtClean="0"/>
            </a:br>
            <a:r>
              <a:rPr lang="en-US" sz="1600" b="1" dirty="0" smtClean="0"/>
              <a:t/>
            </a:r>
            <a:br>
              <a:rPr lang="en-US" sz="1600" b="1" dirty="0" smtClean="0"/>
            </a:br>
            <a:endParaRPr lang="en-US" sz="1600" dirty="0"/>
          </a:p>
        </p:txBody>
      </p:sp>
      <p:pic>
        <p:nvPicPr>
          <p:cNvPr id="20" name="Picture 19" descr="Kayak Sunset copy.jpg"/>
          <p:cNvPicPr>
            <a:picLocks noChangeAspect="1"/>
          </p:cNvPicPr>
          <p:nvPr/>
        </p:nvPicPr>
        <p:blipFill>
          <a:blip r:embed="rId3" cstate="print"/>
          <a:stretch>
            <a:fillRect/>
          </a:stretch>
        </p:blipFill>
        <p:spPr>
          <a:xfrm>
            <a:off x="6680200" y="4724400"/>
            <a:ext cx="2235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Palm.jpg"/>
          <p:cNvPicPr>
            <a:picLocks noChangeAspect="1"/>
          </p:cNvPicPr>
          <p:nvPr/>
        </p:nvPicPr>
        <p:blipFill>
          <a:blip r:embed="rId4" cstate="print"/>
          <a:stretch>
            <a:fillRect/>
          </a:stretch>
        </p:blipFill>
        <p:spPr>
          <a:xfrm>
            <a:off x="7772400" y="3962400"/>
            <a:ext cx="167151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ounded Rectangle 28"/>
          <p:cNvSpPr/>
          <p:nvPr/>
        </p:nvSpPr>
        <p:spPr>
          <a:xfrm>
            <a:off x="279402" y="1143000"/>
            <a:ext cx="5511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Artistic </a:t>
            </a:r>
            <a:r>
              <a:rPr lang="en-US" b="1" dirty="0" smtClean="0"/>
              <a:t>&amp; Technical Understanding </a:t>
            </a:r>
            <a:r>
              <a:rPr lang="en-US" b="1" dirty="0" smtClean="0"/>
              <a:t>of </a:t>
            </a:r>
            <a:r>
              <a:rPr lang="en-US" b="1" dirty="0" smtClean="0"/>
              <a:t>Video Gaming</a:t>
            </a:r>
            <a:endParaRPr lang="en-US" b="1" dirty="0"/>
          </a:p>
        </p:txBody>
      </p:sp>
      <p:grpSp>
        <p:nvGrpSpPr>
          <p:cNvPr id="13" name="Group 12"/>
          <p:cNvGrpSpPr/>
          <p:nvPr/>
        </p:nvGrpSpPr>
        <p:grpSpPr>
          <a:xfrm>
            <a:off x="1" y="0"/>
            <a:ext cx="9143998" cy="1773333"/>
            <a:chOff x="1" y="0"/>
            <a:chExt cx="9143998" cy="1773333"/>
          </a:xfrm>
        </p:grpSpPr>
        <p:pic>
          <p:nvPicPr>
            <p:cNvPr id="14" name="Picture 13"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5" name="TextBox 14"/>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6" name="Picture 15"/>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7" name="TextBox 16"/>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2" name="Rectangle 11"/>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581400"/>
            <a:ext cx="184731" cy="369332"/>
          </a:xfrm>
          <a:prstGeom prst="rect">
            <a:avLst/>
          </a:prstGeom>
          <a:noFill/>
        </p:spPr>
        <p:txBody>
          <a:bodyPr wrap="none" rtlCol="0">
            <a:spAutoFit/>
          </a:bodyPr>
          <a:lstStyle/>
          <a:p>
            <a:endParaRPr lang="en-US" dirty="0"/>
          </a:p>
        </p:txBody>
      </p:sp>
      <p:sp>
        <p:nvSpPr>
          <p:cNvPr id="28" name="Rectangle 27"/>
          <p:cNvSpPr/>
          <p:nvPr/>
        </p:nvSpPr>
        <p:spPr>
          <a:xfrm>
            <a:off x="381000" y="1371600"/>
            <a:ext cx="8305800" cy="477054"/>
          </a:xfrm>
          <a:prstGeom prst="rect">
            <a:avLst/>
          </a:prstGeom>
        </p:spPr>
        <p:txBody>
          <a:bodyPr wrap="square">
            <a:spAutoFit/>
          </a:bodyPr>
          <a:lstStyle/>
          <a:p>
            <a:pPr>
              <a:lnSpc>
                <a:spcPts val="1500"/>
              </a:lnSpc>
            </a:pPr>
            <a:r>
              <a:rPr lang="en-US" sz="1400" dirty="0" smtClean="0"/>
              <a:t/>
            </a:r>
            <a:br>
              <a:rPr lang="en-US" sz="1400" dirty="0" smtClean="0"/>
            </a:br>
            <a:endParaRPr lang="en-US" sz="1400" dirty="0" smtClean="0"/>
          </a:p>
        </p:txBody>
      </p:sp>
      <p:sp>
        <p:nvSpPr>
          <p:cNvPr id="34" name="Rounded Rectangle 33"/>
          <p:cNvSpPr/>
          <p:nvPr/>
        </p:nvSpPr>
        <p:spPr>
          <a:xfrm>
            <a:off x="279402" y="1143000"/>
            <a:ext cx="1854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Competition</a:t>
            </a:r>
            <a:endParaRPr lang="en-US" b="1" dirty="0"/>
          </a:p>
        </p:txBody>
      </p:sp>
      <p:sp>
        <p:nvSpPr>
          <p:cNvPr id="17" name="TextBox 16"/>
          <p:cNvSpPr txBox="1"/>
          <p:nvPr/>
        </p:nvSpPr>
        <p:spPr>
          <a:xfrm>
            <a:off x="304800" y="1752600"/>
            <a:ext cx="7601761" cy="1243930"/>
          </a:xfrm>
          <a:prstGeom prst="rect">
            <a:avLst/>
          </a:prstGeom>
          <a:noFill/>
        </p:spPr>
        <p:txBody>
          <a:bodyPr wrap="none" rtlCol="0">
            <a:spAutoFit/>
          </a:bodyPr>
          <a:lstStyle/>
          <a:p>
            <a:pPr marL="274320"/>
            <a:r>
              <a:rPr lang="en-US" sz="2000" b="1" dirty="0" smtClean="0"/>
              <a:t>Competition Skills:</a:t>
            </a:r>
          </a:p>
          <a:p>
            <a:pPr marL="274320">
              <a:buFont typeface="Wingdings" pitchFamily="2" charset="2"/>
              <a:buChar char="ü"/>
            </a:pPr>
            <a:r>
              <a:rPr lang="en-US" sz="1400" dirty="0" smtClean="0"/>
              <a:t>   Competing in local and international </a:t>
            </a:r>
            <a:r>
              <a:rPr lang="en-US" sz="1400" dirty="0" smtClean="0"/>
              <a:t>gaming </a:t>
            </a:r>
            <a:r>
              <a:rPr lang="en-US" sz="1400" dirty="0" smtClean="0"/>
              <a:t>competitions.</a:t>
            </a:r>
          </a:p>
          <a:p>
            <a:pPr marL="274320">
              <a:buFont typeface="Wingdings" pitchFamily="2" charset="2"/>
              <a:buChar char="ü"/>
            </a:pPr>
            <a:r>
              <a:rPr lang="en-US" sz="1400" dirty="0" smtClean="0"/>
              <a:t>   Learning the 12 elements of a </a:t>
            </a:r>
            <a:r>
              <a:rPr lang="en-US" sz="1400" dirty="0" smtClean="0"/>
              <a:t>meriting art project is and </a:t>
            </a:r>
            <a:r>
              <a:rPr lang="en-US" sz="1400" dirty="0" smtClean="0"/>
              <a:t>be able to judge what qualifies as   </a:t>
            </a:r>
          </a:p>
          <a:p>
            <a:pPr marL="274320">
              <a:lnSpc>
                <a:spcPts val="1300"/>
              </a:lnSpc>
            </a:pPr>
            <a:r>
              <a:rPr lang="en-US" sz="1400" dirty="0" smtClean="0"/>
              <a:t>       outstanding digital visual art.</a:t>
            </a:r>
          </a:p>
          <a:p>
            <a:pPr marL="274320">
              <a:buFont typeface="Wingdings" pitchFamily="2" charset="2"/>
              <a:buChar char="ü"/>
            </a:pPr>
            <a:r>
              <a:rPr lang="en-US" sz="1600" dirty="0" smtClean="0"/>
              <a:t>  </a:t>
            </a:r>
            <a:r>
              <a:rPr lang="en-US" sz="1400" dirty="0" smtClean="0"/>
              <a:t>Create professional looking portfolios of your work and how to present them in.</a:t>
            </a:r>
          </a:p>
        </p:txBody>
      </p:sp>
      <p:grpSp>
        <p:nvGrpSpPr>
          <p:cNvPr id="18" name="Group 17"/>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26" name="TextBox 2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7" name="Picture 26"/>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860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1828800"/>
            <a:ext cx="8458200" cy="2285241"/>
          </a:xfrm>
          <a:prstGeom prst="rect">
            <a:avLst/>
          </a:prstGeom>
          <a:noFill/>
        </p:spPr>
        <p:txBody>
          <a:bodyPr wrap="square" rtlCol="0">
            <a:spAutoFit/>
          </a:bodyPr>
          <a:lstStyle/>
          <a:p>
            <a:pPr>
              <a:lnSpc>
                <a:spcPts val="1500"/>
              </a:lnSpc>
              <a:spcAft>
                <a:spcPts val="600"/>
              </a:spcAft>
            </a:pPr>
            <a:r>
              <a:rPr lang="en-US" sz="1400" b="1" dirty="0" smtClean="0"/>
              <a:t>Quality Instruction:</a:t>
            </a:r>
            <a:r>
              <a:rPr lang="en-US" sz="1400" dirty="0" smtClean="0"/>
              <a:t/>
            </a:r>
            <a:br>
              <a:rPr lang="en-US" sz="1400" dirty="0" smtClean="0"/>
            </a:br>
            <a:r>
              <a:rPr lang="en-US" sz="1200" dirty="0" smtClean="0"/>
              <a:t>iDVA academy students are instructed by Master Photographer and Digital Artist, Steve Stennes, and staff who have taught students to win competitions at the highest levels like National Geographic, TCPPA and PPA Professional Associations.  We teach the students to understand all the technical elements and technologies to create the highest quality images  possible with today's digital equipment. </a:t>
            </a:r>
          </a:p>
          <a:p>
            <a:pPr>
              <a:lnSpc>
                <a:spcPts val="1500"/>
              </a:lnSpc>
              <a:spcAft>
                <a:spcPts val="300"/>
              </a:spcAft>
            </a:pPr>
            <a:r>
              <a:rPr lang="en-US" sz="1400" b="1" dirty="0" smtClean="0"/>
              <a:t/>
            </a:r>
            <a:br>
              <a:rPr lang="en-US" sz="1400" b="1" dirty="0" smtClean="0"/>
            </a:br>
            <a:r>
              <a:rPr lang="en-US" sz="1400" b="1" dirty="0" smtClean="0"/>
              <a:t>Real World Experience:</a:t>
            </a:r>
            <a:r>
              <a:rPr lang="en-US" sz="1400" dirty="0" smtClean="0"/>
              <a:t/>
            </a:r>
            <a:br>
              <a:rPr lang="en-US" sz="1400" dirty="0" smtClean="0"/>
            </a:br>
            <a:r>
              <a:rPr lang="en-US" sz="1200" dirty="0" smtClean="0"/>
              <a:t>Regular real world outings will give students a chance to develop their skills in the heat of the moment sessions preparing them with experience needed to succeed in today's demanding </a:t>
            </a:r>
            <a:r>
              <a:rPr lang="en-US" sz="1200" dirty="0" smtClean="0"/>
              <a:t>Gaming Arts </a:t>
            </a:r>
            <a:r>
              <a:rPr lang="en-US" sz="1200" dirty="0" smtClean="0"/>
              <a:t>field. Aside from studio and outdoor field trips, all students will attend and </a:t>
            </a:r>
            <a:r>
              <a:rPr lang="en-US" sz="1200" dirty="0" smtClean="0"/>
              <a:t>creat</a:t>
            </a:r>
            <a:r>
              <a:rPr lang="en-US" sz="1200" dirty="0" smtClean="0"/>
              <a:t>e content </a:t>
            </a:r>
            <a:r>
              <a:rPr lang="en-US" sz="1200" dirty="0" smtClean="0"/>
              <a:t>at </a:t>
            </a:r>
            <a:r>
              <a:rPr lang="en-US" sz="1200" dirty="0" smtClean="0"/>
              <a:t>many of our other academies and sporting events to gain real life experience.</a:t>
            </a:r>
            <a:br>
              <a:rPr lang="en-US" sz="1200" dirty="0" smtClean="0"/>
            </a:br>
            <a:endParaRPr lang="en-US" sz="1200" dirty="0" smtClean="0"/>
          </a:p>
        </p:txBody>
      </p:sp>
      <p:sp>
        <p:nvSpPr>
          <p:cNvPr id="29" name="Rounded Rectangle 28"/>
          <p:cNvSpPr/>
          <p:nvPr/>
        </p:nvSpPr>
        <p:spPr>
          <a:xfrm>
            <a:off x="279402" y="1143000"/>
            <a:ext cx="12445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Training</a:t>
            </a:r>
            <a:endParaRPr lang="en-US" b="1" dirty="0"/>
          </a:p>
        </p:txBody>
      </p:sp>
      <p:sp>
        <p:nvSpPr>
          <p:cNvPr id="30" name="TextBox 29"/>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pic>
        <p:nvPicPr>
          <p:cNvPr id="31" name="Picture 30" descr="Final Print 20x24.jpg"/>
          <p:cNvPicPr>
            <a:picLocks noChangeAspect="1"/>
          </p:cNvPicPr>
          <p:nvPr/>
        </p:nvPicPr>
        <p:blipFill>
          <a:blip r:embed="rId3" cstate="print"/>
          <a:stretch>
            <a:fillRect/>
          </a:stretch>
        </p:blipFill>
        <p:spPr>
          <a:xfrm>
            <a:off x="533400" y="4724400"/>
            <a:ext cx="2362200" cy="157325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descr="ipaa4.jpg"/>
          <p:cNvPicPr>
            <a:picLocks noChangeAspect="1"/>
          </p:cNvPicPr>
          <p:nvPr/>
        </p:nvPicPr>
        <p:blipFill>
          <a:blip r:embed="rId4" cstate="print"/>
          <a:stretch>
            <a:fillRect/>
          </a:stretch>
        </p:blipFill>
        <p:spPr>
          <a:xfrm rot="292826">
            <a:off x="6324600" y="4671644"/>
            <a:ext cx="2410862" cy="1605667"/>
          </a:xfrm>
          <a:prstGeom prst="rect">
            <a:avLst/>
          </a:prstGeom>
          <a:ln w="1016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09800" y="228600"/>
            <a:ext cx="1372492" cy="584775"/>
          </a:xfrm>
          <a:prstGeom prst="rect">
            <a:avLst/>
          </a:prstGeom>
        </p:spPr>
        <p:txBody>
          <a:bodyPr wrap="none">
            <a:spAutoFit/>
          </a:bodyPr>
          <a:lstStyle/>
          <a:p>
            <a:r>
              <a:rPr lang="en-US" sz="3200" dirty="0" smtClean="0">
                <a:solidFill>
                  <a:schemeClr val="bg1"/>
                </a:solidFill>
                <a:latin typeface="Allura" pitchFamily="50" charset="0"/>
              </a:rPr>
              <a:t>Gaming</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5390</TotalTime>
  <Words>3229</Words>
  <Application>Microsoft Office PowerPoint</Application>
  <PresentationFormat>On-screen Show (4:3)</PresentationFormat>
  <Paragraphs>347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Allura</vt:lpstr>
      <vt:lpstr>Wingdings</vt:lpstr>
      <vt:lpstr>Segoe Script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dc:creator>
  <cp:lastModifiedBy>Steve S</cp:lastModifiedBy>
  <cp:revision>646</cp:revision>
  <dcterms:created xsi:type="dcterms:W3CDTF">2014-01-06T19:23:33Z</dcterms:created>
  <dcterms:modified xsi:type="dcterms:W3CDTF">2014-05-23T02:30:58Z</dcterms:modified>
</cp:coreProperties>
</file>